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5"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576" autoAdjust="0"/>
  </p:normalViewPr>
  <p:slideViewPr>
    <p:cSldViewPr>
      <p:cViewPr varScale="1">
        <p:scale>
          <a:sx n="71" d="100"/>
          <a:sy n="71" d="100"/>
        </p:scale>
        <p:origin x="-5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F650F7-7DB3-407E-A450-1030F7598FCE}"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50F7-7DB3-407E-A450-1030F7598FCE}"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50F7-7DB3-407E-A450-1030F7598FCE}"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F650F7-7DB3-407E-A450-1030F7598FCE}"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F650F7-7DB3-407E-A450-1030F7598FCE}"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F650F7-7DB3-407E-A450-1030F7598FCE}"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F650F7-7DB3-407E-A450-1030F7598FCE}" type="datetimeFigureOut">
              <a:rPr lang="en-US" smtClean="0"/>
              <a:pPr/>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F650F7-7DB3-407E-A450-1030F7598FCE}" type="datetimeFigureOut">
              <a:rPr lang="en-US" smtClean="0"/>
              <a:pPr/>
              <a:t>5/30/2020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650F7-7DB3-407E-A450-1030F7598FCE}" type="datetimeFigureOut">
              <a:rPr lang="en-US" smtClean="0"/>
              <a:pPr/>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50F7-7DB3-407E-A450-1030F7598FCE}"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F650F7-7DB3-407E-A450-1030F7598FCE}"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C14D46-A60E-4DC0-A38D-2803D9030420}" type="slidenum">
              <a:rPr lang="en-US" smtClean="0"/>
              <a:pPr/>
              <a:t>‹#›</a:t>
            </a:fld>
            <a:endParaRPr lang="en-US"/>
          </a:p>
        </p:txBody>
      </p:sp>
    </p:spTree>
  </p:cSld>
  <p:clrMapOvr>
    <a:masterClrMapping/>
  </p:clrMapOvr>
  <p:transition>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F650F7-7DB3-407E-A450-1030F7598FCE}" type="datetimeFigureOut">
              <a:rPr lang="en-US" smtClean="0"/>
              <a:pPr/>
              <a:t>5/30/2020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C14D46-A60E-4DC0-A38D-2803D90304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heel spokes="8"/>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hyperlink" Target="https://www.liveworksheets.com/ck699933lx" TargetMode="External"/><Relationship Id="rId7" Type="http://schemas.openxmlformats.org/officeDocument/2006/relationships/image" Target="../media/image37.jpe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hyperlink" Target="https://view.genial.ly/5e8626f7d5aa510e32a8ee0a/interactive-content-seasons-weather-and-clothes"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youtu.be/ksGiLaIx39c" TargetMode="External"/><Relationship Id="rId5" Type="http://schemas.openxmlformats.org/officeDocument/2006/relationships/hyperlink" Target="https://youtu.be/_6cG913j6kc"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hyperlink" Target="https://youtu.be/Jn7uAsLWXpk" TargetMode="External"/><Relationship Id="rId2" Type="http://schemas.openxmlformats.org/officeDocument/2006/relationships/hyperlink" Target="https://learningapps.org/watch?v=pmqun61zc20"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learningapps.org/watch?v=pb88wknst2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youtu.be/eXFe4tUCd40" TargetMode="External"/><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s://youtu.be/_BkkzF9z4-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ordwall.net/resource/2104726" TargetMode="External"/><Relationship Id="rId13" Type="http://schemas.openxmlformats.org/officeDocument/2006/relationships/hyperlink" Target="https://wordwall.net/resource/2104247" TargetMode="External"/><Relationship Id="rId3" Type="http://schemas.openxmlformats.org/officeDocument/2006/relationships/image" Target="../media/image13.png"/><Relationship Id="rId7" Type="http://schemas.openxmlformats.org/officeDocument/2006/relationships/hyperlink" Target="https://wordwall.net/resource/2630404" TargetMode="External"/><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hyperlink" Target="https://wordwall.net/resource/2106223" TargetMode="External"/><Relationship Id="rId5" Type="http://schemas.openxmlformats.org/officeDocument/2006/relationships/image" Target="../media/image15.png"/><Relationship Id="rId10" Type="http://schemas.openxmlformats.org/officeDocument/2006/relationships/hyperlink" Target="https://wordwall.net/resource/2104141" TargetMode="External"/><Relationship Id="rId4" Type="http://schemas.openxmlformats.org/officeDocument/2006/relationships/image" Target="../media/image14.png"/><Relationship Id="rId9" Type="http://schemas.openxmlformats.org/officeDocument/2006/relationships/hyperlink" Target="https://wordwall.net/resource/2103915"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view.genial.ly/5ec70e5df3aac90d34a3516f/game-seasons-weather-and-clothes" TargetMode="External"/><Relationship Id="rId3" Type="http://schemas.openxmlformats.org/officeDocument/2006/relationships/image" Target="../media/image19.png"/><Relationship Id="rId7" Type="http://schemas.openxmlformats.org/officeDocument/2006/relationships/hyperlink" Target="https://view.genial.ly/5ec724987607860d83c4fd27/game-seasons-weather-and-clothes" TargetMode="External"/><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https://youtu.be/IjN1ihQs0Cc" TargetMode="External"/><Relationship Id="rId2" Type="http://schemas.openxmlformats.org/officeDocument/2006/relationships/hyperlink" Target="https://youtu.be/-3h_9JnzJSs" TargetMode="Externa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hyperlink" Target="https://youtu.be/fM_dacDaKQ4"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hyperlink" Target="https://wordwall.net/resource/2630809" TargetMode="External"/><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hyperlink" Target="https://wordwall.net/resource/2631016" TargetMode="External"/><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hyperlink" Target="https://wordwall.net/resource/2630961" TargetMode="External"/><Relationship Id="rId5" Type="http://schemas.openxmlformats.org/officeDocument/2006/relationships/image" Target="../media/image30.png"/><Relationship Id="rId10" Type="http://schemas.openxmlformats.org/officeDocument/2006/relationships/hyperlink" Target="https://wordwall.net/resource/2630898" TargetMode="External"/><Relationship Id="rId4" Type="http://schemas.openxmlformats.org/officeDocument/2006/relationships/image" Target="../media/image29.png"/><Relationship Id="rId9" Type="http://schemas.openxmlformats.org/officeDocument/2006/relationships/hyperlink" Target="https://youtu.be/mXMofxtDPU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weather.png"/>
          <p:cNvPicPr>
            <a:picLocks noChangeAspect="1"/>
          </p:cNvPicPr>
          <p:nvPr/>
        </p:nvPicPr>
        <p:blipFill>
          <a:blip r:embed="rId2"/>
          <a:stretch>
            <a:fillRect/>
          </a:stretch>
        </p:blipFill>
        <p:spPr>
          <a:xfrm>
            <a:off x="457200" y="1447800"/>
            <a:ext cx="8153400" cy="4557462"/>
          </a:xfrm>
          <a:prstGeom prst="roundRect">
            <a:avLst/>
          </a:prstGeom>
        </p:spPr>
      </p:pic>
      <p:sp>
        <p:nvSpPr>
          <p:cNvPr id="8" name="Rectangle 7"/>
          <p:cNvSpPr/>
          <p:nvPr/>
        </p:nvSpPr>
        <p:spPr>
          <a:xfrm rot="20359575">
            <a:off x="-427734" y="729351"/>
            <a:ext cx="2965865"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Monday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3505200" y="685800"/>
            <a:ext cx="1864998"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Tuesday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rot="758209">
            <a:off x="6489184" y="734011"/>
            <a:ext cx="2608983"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Wednesday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8534400" y="2819400"/>
            <a:ext cx="800219" cy="1989648"/>
          </a:xfrm>
          <a:prstGeom prst="rect">
            <a:avLst/>
          </a:prstGeom>
          <a:noFill/>
        </p:spPr>
        <p:txBody>
          <a:bodyPr vert="vert"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Thursday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3657600" y="6019800"/>
            <a:ext cx="2011705"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Saturday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ectangle 12"/>
          <p:cNvSpPr/>
          <p:nvPr/>
        </p:nvSpPr>
        <p:spPr>
          <a:xfrm rot="19715626">
            <a:off x="7611724" y="5823031"/>
            <a:ext cx="1454372"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Friday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ectangle 13"/>
          <p:cNvSpPr/>
          <p:nvPr/>
        </p:nvSpPr>
        <p:spPr>
          <a:xfrm rot="1426119">
            <a:off x="70711" y="5838269"/>
            <a:ext cx="1696425" cy="707886"/>
          </a:xfrm>
          <a:prstGeom prst="rect">
            <a:avLst/>
          </a:prstGeom>
          <a:noFill/>
        </p:spPr>
        <p:txBody>
          <a:bodyPr wrap="non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Sunday</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TextBox 15"/>
          <p:cNvSpPr txBox="1"/>
          <p:nvPr/>
        </p:nvSpPr>
        <p:spPr>
          <a:xfrm>
            <a:off x="3352800" y="5562600"/>
            <a:ext cx="2861489" cy="400110"/>
          </a:xfrm>
          <a:prstGeom prst="rect">
            <a:avLst/>
          </a:prstGeom>
          <a:noFill/>
        </p:spPr>
        <p:txBody>
          <a:bodyPr wrap="none" rtlCol="0">
            <a:spAutoFit/>
          </a:bodyPr>
          <a:lstStyle/>
          <a:p>
            <a:r>
              <a:rPr lang="sr-Latn-RS" sz="2000" b="1" dirty="0" smtClean="0">
                <a:solidFill>
                  <a:srgbClr val="FFFF00"/>
                </a:solidFill>
              </a:rPr>
              <a:t>...and days of the week...</a:t>
            </a:r>
            <a:endParaRPr lang="en-US" sz="2000" b="1" dirty="0">
              <a:solidFill>
                <a:srgbClr val="FFFF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 name="Picture 11" descr="minja.jpg"/>
          <p:cNvPicPr>
            <a:picLocks noChangeAspect="1"/>
          </p:cNvPicPr>
          <p:nvPr/>
        </p:nvPicPr>
        <p:blipFill>
          <a:blip r:embed="rId2" cstate="print">
            <a:lum bright="10000"/>
          </a:blip>
          <a:stretch>
            <a:fillRect/>
          </a:stretch>
        </p:blipFill>
        <p:spPr>
          <a:xfrm>
            <a:off x="6324600" y="4994042"/>
            <a:ext cx="2667000" cy="1863958"/>
          </a:xfrm>
          <a:prstGeom prst="rect">
            <a:avLst/>
          </a:prstGeom>
          <a:ln>
            <a:noFill/>
          </a:ln>
          <a:effectLst>
            <a:softEdge rad="112500"/>
          </a:effectLst>
        </p:spPr>
      </p:pic>
      <p:sp>
        <p:nvSpPr>
          <p:cNvPr id="13" name="TextBox 12"/>
          <p:cNvSpPr txBox="1"/>
          <p:nvPr/>
        </p:nvSpPr>
        <p:spPr>
          <a:xfrm>
            <a:off x="0" y="609600"/>
            <a:ext cx="9144000" cy="1107996"/>
          </a:xfrm>
          <a:prstGeom prst="rect">
            <a:avLst/>
          </a:prstGeom>
          <a:noFill/>
        </p:spPr>
        <p:txBody>
          <a:bodyPr wrap="square" rtlCol="0">
            <a:spAutoFit/>
          </a:bodyPr>
          <a:lstStyle/>
          <a:p>
            <a:r>
              <a:rPr lang="sr-Latn-RS" sz="1600" dirty="0" smtClean="0"/>
              <a:t>  </a:t>
            </a:r>
            <a:r>
              <a:rPr lang="en-US" sz="1600" dirty="0" smtClean="0"/>
              <a:t>      </a:t>
            </a:r>
            <a:r>
              <a:rPr lang="sr-Latn-RS" sz="1600" dirty="0" smtClean="0"/>
              <a:t>         </a:t>
            </a:r>
            <a:r>
              <a:rPr lang="en-US" sz="1600" dirty="0" smtClean="0"/>
              <a:t>*Na </a:t>
            </a:r>
            <a:r>
              <a:rPr lang="en-US" sz="1600" b="1" dirty="0" err="1" smtClean="0">
                <a:solidFill>
                  <a:srgbClr val="FF0000"/>
                </a:solidFill>
              </a:rPr>
              <a:t>liveworksheets</a:t>
            </a:r>
            <a:r>
              <a:rPr lang="en-US" sz="1600" dirty="0" smtClean="0"/>
              <a:t> </a:t>
            </a:r>
            <a:r>
              <a:rPr lang="en-US" sz="1600" dirty="0" err="1" smtClean="0"/>
              <a:t>alatu</a:t>
            </a:r>
            <a:r>
              <a:rPr lang="en-US" sz="1600" dirty="0" smtClean="0"/>
              <a:t> </a:t>
            </a:r>
            <a:r>
              <a:rPr lang="en-US" sz="1600" dirty="0" err="1" smtClean="0"/>
              <a:t>napravila</a:t>
            </a:r>
            <a:r>
              <a:rPr lang="en-US" sz="1600" dirty="0" smtClean="0"/>
              <a:t> </a:t>
            </a:r>
            <a:r>
              <a:rPr lang="en-US" sz="1600" dirty="0" err="1" smtClean="0"/>
              <a:t>sam</a:t>
            </a:r>
            <a:r>
              <a:rPr lang="en-US" sz="1600" dirty="0" smtClean="0"/>
              <a:t> </a:t>
            </a:r>
            <a:r>
              <a:rPr lang="en-US" sz="1600" b="1" dirty="0" err="1" smtClean="0"/>
              <a:t>interaktivni</a:t>
            </a:r>
            <a:r>
              <a:rPr lang="en-US" sz="1600" b="1" dirty="0" smtClean="0"/>
              <a:t> </a:t>
            </a:r>
            <a:r>
              <a:rPr lang="en-US" sz="1600" b="1" dirty="0" err="1" smtClean="0"/>
              <a:t>nastavni</a:t>
            </a:r>
            <a:r>
              <a:rPr lang="en-US" sz="1600" b="1" dirty="0" smtClean="0"/>
              <a:t> </a:t>
            </a:r>
            <a:r>
              <a:rPr lang="en-US" sz="1600" b="1" dirty="0" err="1" smtClean="0"/>
              <a:t>listi</a:t>
            </a:r>
            <a:r>
              <a:rPr lang="sr-Latn-RS" sz="1600" b="1" dirty="0" smtClean="0"/>
              <a:t>ć </a:t>
            </a:r>
            <a:r>
              <a:rPr lang="sr-Latn-RS" sz="1600" dirty="0" smtClean="0"/>
              <a:t>koji sam putem </a:t>
            </a:r>
          </a:p>
          <a:p>
            <a:r>
              <a:rPr lang="sr-Latn-RS" sz="1600" dirty="0" smtClean="0"/>
              <a:t>   personalizovanog linka (custom link) poslala svakom detetu posebno a njihovi odgovori su automatski </a:t>
            </a:r>
          </a:p>
          <a:p>
            <a:r>
              <a:rPr lang="sr-Latn-RS" sz="1600" dirty="0" smtClean="0"/>
              <a:t>stigli na moj meil kako bih proverila kako su ovu oblast savladali. Svi su dobili povratnu informaciju.  </a:t>
            </a:r>
            <a:r>
              <a:rPr lang="en-US" b="1" dirty="0" err="1" smtClean="0">
                <a:hlinkClick r:id="rId3"/>
              </a:rPr>
              <a:t>Liveworksheets</a:t>
            </a:r>
            <a:endParaRPr lang="sr-Latn-RS" b="1" dirty="0" smtClean="0"/>
          </a:p>
        </p:txBody>
      </p:sp>
      <p:pic>
        <p:nvPicPr>
          <p:cNvPr id="14" name="Picture 13" descr="konnnn.png"/>
          <p:cNvPicPr>
            <a:picLocks noChangeAspect="1"/>
          </p:cNvPicPr>
          <p:nvPr/>
        </p:nvPicPr>
        <p:blipFill>
          <a:blip r:embed="rId4" cstate="print"/>
          <a:stretch>
            <a:fillRect/>
          </a:stretch>
        </p:blipFill>
        <p:spPr>
          <a:xfrm>
            <a:off x="0" y="1752600"/>
            <a:ext cx="2881800" cy="11480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5" name="Picture 14" descr="konnnnnnn.png"/>
          <p:cNvPicPr>
            <a:picLocks noChangeAspect="1"/>
          </p:cNvPicPr>
          <p:nvPr/>
        </p:nvPicPr>
        <p:blipFill>
          <a:blip r:embed="rId5" cstate="print"/>
          <a:stretch>
            <a:fillRect/>
          </a:stretch>
        </p:blipFill>
        <p:spPr>
          <a:xfrm>
            <a:off x="2057400" y="1600200"/>
            <a:ext cx="2133600" cy="127191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extBox 7"/>
          <p:cNvSpPr txBox="1"/>
          <p:nvPr/>
        </p:nvSpPr>
        <p:spPr>
          <a:xfrm>
            <a:off x="6324600" y="1524000"/>
            <a:ext cx="2819400" cy="3539430"/>
          </a:xfrm>
          <a:prstGeom prst="rect">
            <a:avLst/>
          </a:prstGeom>
          <a:solidFill>
            <a:srgbClr val="FFFF99"/>
          </a:solidFill>
        </p:spPr>
        <p:txBody>
          <a:bodyPr wrap="square" rtlCol="0">
            <a:spAutoFit/>
          </a:bodyPr>
          <a:lstStyle/>
          <a:p>
            <a:r>
              <a:rPr lang="sr-Latn-RS" sz="1600" dirty="0" smtClean="0"/>
              <a:t>  *Za finalni </a:t>
            </a:r>
            <a:r>
              <a:rPr lang="sr-Latn-RS" sz="1600" b="1" dirty="0" smtClean="0">
                <a:solidFill>
                  <a:schemeClr val="accent6">
                    <a:lumMod val="75000"/>
                  </a:schemeClr>
                </a:solidFill>
              </a:rPr>
              <a:t>domaći zadatak </a:t>
            </a:r>
            <a:r>
              <a:rPr lang="sr-Latn-RS" sz="1600" dirty="0" smtClean="0"/>
              <a:t>dobili su primer </a:t>
            </a:r>
            <a:r>
              <a:rPr lang="sr-Latn-RS" sz="1600" b="1" u="sng" dirty="0" smtClean="0"/>
              <a:t>mape uma </a:t>
            </a:r>
            <a:r>
              <a:rPr lang="sr-Latn-RS" sz="1600" dirty="0" smtClean="0"/>
              <a:t>koji je bio na RTS času i </a:t>
            </a:r>
            <a:r>
              <a:rPr lang="sr-Latn-RS" sz="1600" b="1" dirty="0" smtClean="0"/>
              <a:t>moje audio uputstvo </a:t>
            </a:r>
            <a:r>
              <a:rPr lang="sr-Latn-RS" sz="1600" dirty="0" smtClean="0"/>
              <a:t>kako da naprave svoju mapu uma i da im središnji pojam bude jedno godišnje doba a da je prošire koristeći sve reči koje ih asociraju na to godišnje doba a ne samo odeću. Radovi su bili divni i od njih ćemo napraviti pano kada krenemo sledeće godine u školu</a:t>
            </a:r>
            <a:r>
              <a:rPr lang="en-US" sz="1600" dirty="0" smtClean="0"/>
              <a:t> a mo</a:t>
            </a:r>
            <a:r>
              <a:rPr lang="sr-Latn-RS" sz="1600" dirty="0" smtClean="0"/>
              <a:t>žda i dodati neku novu reč...</a:t>
            </a:r>
          </a:p>
        </p:txBody>
      </p:sp>
      <p:pic>
        <p:nvPicPr>
          <p:cNvPr id="9" name="Picture 8" descr="nole.jpg"/>
          <p:cNvPicPr>
            <a:picLocks noChangeAspect="1"/>
          </p:cNvPicPr>
          <p:nvPr/>
        </p:nvPicPr>
        <p:blipFill>
          <a:blip r:embed="rId6" cstate="print">
            <a:lum bright="10000"/>
          </a:blip>
          <a:stretch>
            <a:fillRect/>
          </a:stretch>
        </p:blipFill>
        <p:spPr>
          <a:xfrm>
            <a:off x="381000" y="5066523"/>
            <a:ext cx="2743200" cy="1791477"/>
          </a:xfrm>
          <a:prstGeom prst="rect">
            <a:avLst/>
          </a:prstGeom>
          <a:ln>
            <a:noFill/>
          </a:ln>
          <a:effectLst>
            <a:softEdge rad="112500"/>
          </a:effectLst>
        </p:spPr>
      </p:pic>
      <p:pic>
        <p:nvPicPr>
          <p:cNvPr id="11" name="Picture 10" descr="nadja.jpg"/>
          <p:cNvPicPr>
            <a:picLocks noChangeAspect="1"/>
          </p:cNvPicPr>
          <p:nvPr/>
        </p:nvPicPr>
        <p:blipFill>
          <a:blip r:embed="rId7" cstate="print">
            <a:lum bright="10000"/>
          </a:blip>
          <a:stretch>
            <a:fillRect/>
          </a:stretch>
        </p:blipFill>
        <p:spPr>
          <a:xfrm>
            <a:off x="0" y="3276600"/>
            <a:ext cx="2819400" cy="1885950"/>
          </a:xfrm>
          <a:prstGeom prst="rect">
            <a:avLst/>
          </a:prstGeom>
          <a:ln>
            <a:noFill/>
          </a:ln>
          <a:effectLst>
            <a:softEdge rad="112500"/>
          </a:effectLst>
        </p:spPr>
      </p:pic>
      <p:pic>
        <p:nvPicPr>
          <p:cNvPr id="10" name="Picture 9" descr="jana.jpg"/>
          <p:cNvPicPr>
            <a:picLocks noChangeAspect="1"/>
          </p:cNvPicPr>
          <p:nvPr/>
        </p:nvPicPr>
        <p:blipFill>
          <a:blip r:embed="rId8" cstate="print"/>
          <a:stretch>
            <a:fillRect/>
          </a:stretch>
        </p:blipFill>
        <p:spPr>
          <a:xfrm>
            <a:off x="3276600" y="5015363"/>
            <a:ext cx="2819400" cy="1842637"/>
          </a:xfrm>
          <a:prstGeom prst="rect">
            <a:avLst/>
          </a:prstGeom>
          <a:ln>
            <a:noFill/>
          </a:ln>
          <a:effectLst>
            <a:softEdge rad="112500"/>
          </a:effectLst>
        </p:spPr>
      </p:pic>
      <p:pic>
        <p:nvPicPr>
          <p:cNvPr id="16" name="Picture 15" descr="konnnnnnnnnnn.png"/>
          <p:cNvPicPr>
            <a:picLocks noChangeAspect="1"/>
          </p:cNvPicPr>
          <p:nvPr/>
        </p:nvPicPr>
        <p:blipFill>
          <a:blip r:embed="rId9" cstate="print"/>
          <a:stretch>
            <a:fillRect/>
          </a:stretch>
        </p:blipFill>
        <p:spPr>
          <a:xfrm>
            <a:off x="3886200" y="1447800"/>
            <a:ext cx="2286000" cy="1387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w8.png"/>
          <p:cNvPicPr>
            <a:picLocks noChangeAspect="1"/>
          </p:cNvPicPr>
          <p:nvPr/>
        </p:nvPicPr>
        <p:blipFill>
          <a:blip r:embed="rId10" cstate="print"/>
          <a:stretch>
            <a:fillRect/>
          </a:stretch>
        </p:blipFill>
        <p:spPr>
          <a:xfrm>
            <a:off x="2590800" y="2971800"/>
            <a:ext cx="3657600" cy="20518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par>
                          <p:cTn id="23" fill="hold">
                            <p:stCondLst>
                              <p:cond delay="2000"/>
                            </p:stCondLst>
                            <p:childTnLst>
                              <p:par>
                                <p:cTn id="24" presetID="8"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amond(in)">
                                      <p:cBhvr>
                                        <p:cTn id="26" dur="2000"/>
                                        <p:tgtEl>
                                          <p:spTgt spid="7"/>
                                        </p:tgtEl>
                                      </p:cBhvr>
                                    </p:animEffect>
                                  </p:childTnLst>
                                </p:cTn>
                              </p:par>
                            </p:childTnLst>
                          </p:cTn>
                        </p:par>
                        <p:par>
                          <p:cTn id="27" fill="hold">
                            <p:stCondLst>
                              <p:cond delay="4000"/>
                            </p:stCondLst>
                            <p:childTnLst>
                              <p:par>
                                <p:cTn id="28" presetID="5" presetClass="entr" presetSubtype="1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checkerboard(across)">
                                      <p:cBhvr>
                                        <p:cTn id="30" dur="500"/>
                                        <p:tgtEl>
                                          <p:spTgt spid="11"/>
                                        </p:tgtEl>
                                      </p:cBhvr>
                                    </p:animEffect>
                                  </p:childTnLst>
                                </p:cTn>
                              </p:par>
                            </p:childTnLst>
                          </p:cTn>
                        </p:par>
                        <p:par>
                          <p:cTn id="31" fill="hold">
                            <p:stCondLst>
                              <p:cond delay="4500"/>
                            </p:stCondLst>
                            <p:childTnLst>
                              <p:par>
                                <p:cTn id="32" presetID="5" presetClass="entr" presetSubtype="1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checkerboard(across)">
                                      <p:cBhvr>
                                        <p:cTn id="34" dur="500"/>
                                        <p:tgtEl>
                                          <p:spTgt spid="10"/>
                                        </p:tgtEl>
                                      </p:cBhvr>
                                    </p:animEffect>
                                  </p:childTnLst>
                                </p:cTn>
                              </p:par>
                            </p:childTnLst>
                          </p:cTn>
                        </p:par>
                        <p:par>
                          <p:cTn id="35" fill="hold">
                            <p:stCondLst>
                              <p:cond delay="5000"/>
                            </p:stCondLst>
                            <p:childTnLst>
                              <p:par>
                                <p:cTn id="36" presetID="5" presetClass="entr" presetSubtype="1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heckerboard(across)">
                                      <p:cBhvr>
                                        <p:cTn id="38" dur="500"/>
                                        <p:tgtEl>
                                          <p:spTgt spid="9"/>
                                        </p:tgtEl>
                                      </p:cBhvr>
                                    </p:animEffect>
                                  </p:childTnLst>
                                </p:cTn>
                              </p:par>
                            </p:childTnLst>
                          </p:cTn>
                        </p:par>
                        <p:par>
                          <p:cTn id="39" fill="hold">
                            <p:stCondLst>
                              <p:cond delay="5500"/>
                            </p:stCondLst>
                            <p:childTnLst>
                              <p:par>
                                <p:cTn id="40" presetID="5" presetClass="entr" presetSubtype="1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heckerboard(across)">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18415" cmpd="sng">
                <a:solidFill>
                  <a:srgbClr val="FFFFFF"/>
                </a:solidFill>
                <a:prstDash val="solid"/>
              </a:ln>
              <a:solidFill>
                <a:srgbClr val="FFFFFF"/>
              </a:solidFill>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weather.png"/>
          <p:cNvPicPr>
            <a:picLocks noChangeAspect="1"/>
          </p:cNvPicPr>
          <p:nvPr/>
        </p:nvPicPr>
        <p:blipFill>
          <a:blip r:embed="rId2"/>
          <a:stretch>
            <a:fillRect/>
          </a:stretch>
        </p:blipFill>
        <p:spPr>
          <a:xfrm>
            <a:off x="457200" y="3733800"/>
            <a:ext cx="5105400" cy="28537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TextBox 7"/>
          <p:cNvSpPr txBox="1"/>
          <p:nvPr/>
        </p:nvSpPr>
        <p:spPr>
          <a:xfrm>
            <a:off x="0" y="838200"/>
            <a:ext cx="9144000" cy="923330"/>
          </a:xfrm>
          <a:prstGeom prst="rect">
            <a:avLst/>
          </a:prstGeom>
          <a:noFill/>
        </p:spPr>
        <p:txBody>
          <a:bodyPr wrap="square" rtlCol="0">
            <a:spAutoFit/>
          </a:bodyPr>
          <a:lstStyle/>
          <a:p>
            <a:r>
              <a:rPr lang="sr-Latn-RS" dirty="0" smtClean="0"/>
              <a:t>   *</a:t>
            </a:r>
            <a:r>
              <a:rPr lang="en-US" dirty="0" err="1" smtClean="0"/>
              <a:t>Kada</a:t>
            </a:r>
            <a:r>
              <a:rPr lang="en-US" dirty="0" smtClean="0"/>
              <a:t> je </a:t>
            </a:r>
            <a:r>
              <a:rPr lang="en-US" dirty="0" err="1" smtClean="0"/>
              <a:t>nastava</a:t>
            </a:r>
            <a:r>
              <a:rPr lang="en-US" dirty="0" smtClean="0"/>
              <a:t> </a:t>
            </a:r>
            <a:r>
              <a:rPr lang="en-US" dirty="0" err="1" smtClean="0"/>
              <a:t>iz</a:t>
            </a:r>
            <a:r>
              <a:rPr lang="en-US" dirty="0" smtClean="0"/>
              <a:t> u</a:t>
            </a:r>
            <a:r>
              <a:rPr lang="sr-Latn-RS" dirty="0" smtClean="0"/>
              <a:t>čionica preseljena online, najpre sam napravila </a:t>
            </a:r>
            <a:r>
              <a:rPr lang="sr-Latn-RS" b="1" dirty="0" smtClean="0"/>
              <a:t>viber grupu sa roditeljima</a:t>
            </a:r>
          </a:p>
          <a:p>
            <a:r>
              <a:rPr lang="sr-Latn-RS" dirty="0" smtClean="0"/>
              <a:t> i sve aktivnosti, uputstva i interaktivne zadatke i igrice slala preko linkova u viber </a:t>
            </a:r>
            <a:r>
              <a:rPr lang="sr-Latn-RS" dirty="0" smtClean="0"/>
              <a:t>grupu</a:t>
            </a:r>
            <a:r>
              <a:rPr lang="en-US" dirty="0" smtClean="0"/>
              <a:t>(u </a:t>
            </a:r>
            <a:r>
              <a:rPr lang="en-US" dirty="0" err="1" smtClean="0"/>
              <a:t>ovom</a:t>
            </a:r>
            <a:r>
              <a:rPr lang="en-US" dirty="0" smtClean="0"/>
              <a:t> </a:t>
            </a:r>
            <a:r>
              <a:rPr lang="en-US" dirty="0" err="1" smtClean="0"/>
              <a:t>slu</a:t>
            </a:r>
            <a:r>
              <a:rPr lang="sr-Latn-RS" dirty="0" smtClean="0"/>
              <a:t>čaju preko samo jednog-dva linka)</a:t>
            </a:r>
            <a:r>
              <a:rPr lang="en-US" dirty="0" smtClean="0"/>
              <a:t> a </a:t>
            </a:r>
            <a:r>
              <a:rPr lang="en-US" dirty="0" err="1" smtClean="0"/>
              <a:t>deca</a:t>
            </a:r>
            <a:r>
              <a:rPr lang="en-US" dirty="0" smtClean="0"/>
              <a:t> </a:t>
            </a:r>
            <a:r>
              <a:rPr lang="en-US" dirty="0" err="1" smtClean="0"/>
              <a:t>su</a:t>
            </a:r>
            <a:r>
              <a:rPr lang="en-US" dirty="0" smtClean="0"/>
              <a:t> </a:t>
            </a:r>
            <a:r>
              <a:rPr lang="en-US" dirty="0" err="1" smtClean="0"/>
              <a:t>radila</a:t>
            </a:r>
            <a:r>
              <a:rPr lang="en-US" dirty="0" smtClean="0"/>
              <a:t> </a:t>
            </a:r>
            <a:r>
              <a:rPr lang="en-US" dirty="0" err="1" smtClean="0"/>
              <a:t>na</a:t>
            </a:r>
            <a:r>
              <a:rPr lang="en-US" dirty="0" smtClean="0"/>
              <a:t> </a:t>
            </a:r>
            <a:r>
              <a:rPr lang="en-US" dirty="0" err="1" smtClean="0"/>
              <a:t>svojim</a:t>
            </a:r>
            <a:r>
              <a:rPr lang="en-US" dirty="0" smtClean="0"/>
              <a:t> </a:t>
            </a:r>
            <a:r>
              <a:rPr lang="en-US" dirty="0" err="1" smtClean="0"/>
              <a:t>telefonima</a:t>
            </a:r>
            <a:r>
              <a:rPr lang="sr-Latn-RS" dirty="0" smtClean="0"/>
              <a:t>...</a:t>
            </a:r>
            <a:endParaRPr lang="en-US" dirty="0"/>
          </a:p>
        </p:txBody>
      </p:sp>
      <p:sp>
        <p:nvSpPr>
          <p:cNvPr id="9" name="TextBox 8"/>
          <p:cNvSpPr txBox="1"/>
          <p:nvPr/>
        </p:nvSpPr>
        <p:spPr>
          <a:xfrm>
            <a:off x="0" y="1828800"/>
            <a:ext cx="9144000" cy="646331"/>
          </a:xfrm>
          <a:prstGeom prst="rect">
            <a:avLst/>
          </a:prstGeom>
          <a:noFill/>
        </p:spPr>
        <p:txBody>
          <a:bodyPr wrap="square" rtlCol="0">
            <a:spAutoFit/>
          </a:bodyPr>
          <a:lstStyle/>
          <a:p>
            <a:r>
              <a:rPr lang="sr-Latn-RS" dirty="0" smtClean="0"/>
              <a:t>*Nova nastavna jedinica bila je </a:t>
            </a:r>
            <a:r>
              <a:rPr lang="sr-Latn-RS" b="1" u="sng" dirty="0" smtClean="0">
                <a:solidFill>
                  <a:srgbClr val="7030A0"/>
                </a:solidFill>
              </a:rPr>
              <a:t>Seasons and Weather </a:t>
            </a:r>
            <a:r>
              <a:rPr lang="sr-Latn-RS" dirty="0" smtClean="0"/>
              <a:t>a u okviru nje i </a:t>
            </a:r>
            <a:r>
              <a:rPr lang="sr-Latn-RS" b="1" u="sng" dirty="0" smtClean="0">
                <a:solidFill>
                  <a:srgbClr val="7030A0"/>
                </a:solidFill>
              </a:rPr>
              <a:t>dani u nedelji</a:t>
            </a:r>
            <a:r>
              <a:rPr lang="sr-Latn-RS" dirty="0" smtClean="0"/>
              <a:t>. Odeću smo već obradili ali smo je povezali sa ovom oblašću kao i mnoge druge obrađene oblasti...</a:t>
            </a:r>
            <a:endParaRPr lang="en-US" dirty="0"/>
          </a:p>
        </p:txBody>
      </p:sp>
      <p:sp>
        <p:nvSpPr>
          <p:cNvPr id="10" name="TextBox 9"/>
          <p:cNvSpPr txBox="1"/>
          <p:nvPr/>
        </p:nvSpPr>
        <p:spPr>
          <a:xfrm>
            <a:off x="0" y="2590800"/>
            <a:ext cx="9144000" cy="923330"/>
          </a:xfrm>
          <a:prstGeom prst="rect">
            <a:avLst/>
          </a:prstGeom>
          <a:noFill/>
        </p:spPr>
        <p:txBody>
          <a:bodyPr wrap="square" rtlCol="0">
            <a:spAutoFit/>
          </a:bodyPr>
          <a:lstStyle/>
          <a:p>
            <a:r>
              <a:rPr lang="sr-Latn-RS" dirty="0" smtClean="0"/>
              <a:t>*Najpre sam napravila </a:t>
            </a:r>
            <a:r>
              <a:rPr lang="sr-Latn-RS" b="1" dirty="0" smtClean="0">
                <a:solidFill>
                  <a:srgbClr val="FF0000"/>
                </a:solidFill>
              </a:rPr>
              <a:t>genial.ly</a:t>
            </a:r>
            <a:r>
              <a:rPr lang="sr-Latn-RS" dirty="0" smtClean="0"/>
              <a:t> prezentaciju, koja se u početku sastojala  od nekoliko slajdova ali sam je svakog sledećeg časa </a:t>
            </a:r>
            <a:r>
              <a:rPr lang="sr-Latn-RS" b="1" dirty="0" smtClean="0"/>
              <a:t>dopunjavala novim slajdovima a učenici su na nju ulazili preko jednog istog linka i nastavljali tamo gde smo prethodnog časa stali</a:t>
            </a:r>
            <a:r>
              <a:rPr lang="sr-Latn-RS" dirty="0" smtClean="0"/>
              <a:t>.</a:t>
            </a:r>
            <a:endParaRPr lang="en-US" dirty="0"/>
          </a:p>
        </p:txBody>
      </p:sp>
      <p:sp>
        <p:nvSpPr>
          <p:cNvPr id="11" name="TextBox 10"/>
          <p:cNvSpPr txBox="1"/>
          <p:nvPr/>
        </p:nvSpPr>
        <p:spPr>
          <a:xfrm>
            <a:off x="5638360" y="5334000"/>
            <a:ext cx="3505640" cy="369332"/>
          </a:xfrm>
          <a:prstGeom prst="rect">
            <a:avLst/>
          </a:prstGeom>
          <a:noFill/>
        </p:spPr>
        <p:txBody>
          <a:bodyPr wrap="none" rtlCol="0">
            <a:spAutoFit/>
          </a:bodyPr>
          <a:lstStyle/>
          <a:p>
            <a:r>
              <a:rPr lang="en-US" b="1" dirty="0" err="1" smtClean="0">
                <a:hlinkClick r:id="rId3"/>
              </a:rPr>
              <a:t>Seasons,Weather,Clothes</a:t>
            </a:r>
            <a:r>
              <a:rPr lang="en-US" b="1" dirty="0" smtClean="0">
                <a:hlinkClick r:id="rId3"/>
              </a:rPr>
              <a:t> and Days</a:t>
            </a:r>
            <a:endParaRPr lang="en-US"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par>
                          <p:cTn id="8" fill="hold">
                            <p:stCondLst>
                              <p:cond delay="500"/>
                            </p:stCondLst>
                            <p:childTnLst>
                              <p:par>
                                <p:cTn id="9" presetID="36" presetClass="emph" presetSubtype="0" fill="hold" grpId="0" nodeType="afterEffect">
                                  <p:stCondLst>
                                    <p:cond delay="0"/>
                                  </p:stCondLst>
                                  <p:iterate type="lt">
                                    <p:tmPct val="10000"/>
                                  </p:iterate>
                                  <p:childTnLst>
                                    <p:animScale>
                                      <p:cBhvr>
                                        <p:cTn id="10" dur="250" autoRev="1" fill="hold">
                                          <p:stCondLst>
                                            <p:cond delay="0"/>
                                          </p:stCondLst>
                                        </p:cTn>
                                        <p:tgtEl>
                                          <p:spTgt spid="11"/>
                                        </p:tgtEl>
                                      </p:cBhvr>
                                      <p:to x="80000" y="100000"/>
                                    </p:animScale>
                                    <p:anim by="(#ppt_w*0.10)" calcmode="lin" valueType="num">
                                      <p:cBhvr>
                                        <p:cTn id="11" dur="250" autoRev="1" fill="hold">
                                          <p:stCondLst>
                                            <p:cond delay="0"/>
                                          </p:stCondLst>
                                        </p:cTn>
                                        <p:tgtEl>
                                          <p:spTgt spid="11"/>
                                        </p:tgtEl>
                                        <p:attrNameLst>
                                          <p:attrName>ppt_x</p:attrName>
                                        </p:attrNameLst>
                                      </p:cBhvr>
                                    </p:anim>
                                    <p:anim by="(-#ppt_w*0.10)" calcmode="lin" valueType="num">
                                      <p:cBhvr>
                                        <p:cTn id="12" dur="250" autoRev="1" fill="hold">
                                          <p:stCondLst>
                                            <p:cond delay="0"/>
                                          </p:stCondLst>
                                        </p:cTn>
                                        <p:tgtEl>
                                          <p:spTgt spid="11"/>
                                        </p:tgtEl>
                                        <p:attrNameLst>
                                          <p:attrName>ppt_y</p:attrName>
                                        </p:attrNameLst>
                                      </p:cBhvr>
                                    </p:anim>
                                    <p:animRot by="-480000">
                                      <p:cBhvr>
                                        <p:cTn id="13" dur="250" autoRev="1"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Untitled.png"/>
          <p:cNvPicPr>
            <a:picLocks noChangeAspect="1"/>
          </p:cNvPicPr>
          <p:nvPr/>
        </p:nvPicPr>
        <p:blipFill>
          <a:blip r:embed="rId2" cstate="print"/>
          <a:stretch>
            <a:fillRect/>
          </a:stretch>
        </p:blipFill>
        <p:spPr>
          <a:xfrm>
            <a:off x="457200" y="1828800"/>
            <a:ext cx="3048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w2.png"/>
          <p:cNvPicPr>
            <a:picLocks noChangeAspect="1"/>
          </p:cNvPicPr>
          <p:nvPr/>
        </p:nvPicPr>
        <p:blipFill>
          <a:blip r:embed="rId3" cstate="print"/>
          <a:stretch>
            <a:fillRect/>
          </a:stretch>
        </p:blipFill>
        <p:spPr>
          <a:xfrm>
            <a:off x="5943600" y="1905000"/>
            <a:ext cx="2971800" cy="16636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0" y="609600"/>
            <a:ext cx="9144000" cy="1200329"/>
          </a:xfrm>
          <a:prstGeom prst="rect">
            <a:avLst/>
          </a:prstGeom>
          <a:noFill/>
        </p:spPr>
        <p:txBody>
          <a:bodyPr wrap="square" rtlCol="0">
            <a:spAutoFit/>
          </a:bodyPr>
          <a:lstStyle/>
          <a:p>
            <a:r>
              <a:rPr lang="sr-Latn-RS" dirty="0" smtClean="0"/>
              <a:t>           *Deca su prvo dobila kratku </a:t>
            </a:r>
            <a:r>
              <a:rPr lang="sr-Latn-RS" b="1" dirty="0" smtClean="0">
                <a:solidFill>
                  <a:srgbClr val="FF0000"/>
                </a:solidFill>
              </a:rPr>
              <a:t>youtube</a:t>
            </a:r>
            <a:r>
              <a:rPr lang="sr-Latn-RS" dirty="0" smtClean="0"/>
              <a:t> </a:t>
            </a:r>
            <a:r>
              <a:rPr lang="sr-Latn-RS" b="1" u="sng" dirty="0" smtClean="0"/>
              <a:t>priču o godišnjim dobima </a:t>
            </a:r>
            <a:r>
              <a:rPr lang="sr-Latn-RS" dirty="0" smtClean="0"/>
              <a:t>koja se sastoji </a:t>
            </a:r>
          </a:p>
          <a:p>
            <a:r>
              <a:rPr lang="sr-Latn-RS" dirty="0" smtClean="0"/>
              <a:t>   od privlačnog dizajna, puno boja  i animacija, a novi vokabular se nekoliko puta ponavlja, tako da deca mogu da ponavljaju i zapamte nove reči. Zatim su ih utvrdili kroz  </a:t>
            </a:r>
            <a:r>
              <a:rPr lang="sr-Latn-RS" b="1" u="sng" dirty="0" smtClean="0"/>
              <a:t>pesmicu</a:t>
            </a:r>
            <a:r>
              <a:rPr lang="sr-Latn-RS" dirty="0" smtClean="0"/>
              <a:t>, kroz veselu i melodičnu muziku u kojoj se reči takođe više puta ponavljaju.</a:t>
            </a:r>
            <a:endParaRPr lang="en-US" dirty="0"/>
          </a:p>
        </p:txBody>
      </p:sp>
      <p:sp>
        <p:nvSpPr>
          <p:cNvPr id="10" name="TextBox 9"/>
          <p:cNvSpPr txBox="1"/>
          <p:nvPr/>
        </p:nvSpPr>
        <p:spPr>
          <a:xfrm>
            <a:off x="0" y="4038600"/>
            <a:ext cx="4953000" cy="2554545"/>
          </a:xfrm>
          <a:prstGeom prst="rect">
            <a:avLst/>
          </a:prstGeom>
          <a:noFill/>
        </p:spPr>
        <p:txBody>
          <a:bodyPr wrap="square" rtlCol="0">
            <a:spAutoFit/>
          </a:bodyPr>
          <a:lstStyle/>
          <a:p>
            <a:r>
              <a:rPr lang="sr-Latn-RS" sz="1600" dirty="0" smtClean="0"/>
              <a:t>*Na sledećem slajdu sam im napravila stranu kojoj uvek mogu da se vrate u slučaju da zaborave kako se reč kaže ili kada žele da obnove. Na toj strani nalaze se </a:t>
            </a:r>
            <a:r>
              <a:rPr lang="sr-Latn-RS" sz="1600" b="1" dirty="0" smtClean="0"/>
              <a:t>animirane “gif” slike godišnjih doba</a:t>
            </a:r>
            <a:r>
              <a:rPr lang="sr-Latn-RS" sz="1600" dirty="0" smtClean="0"/>
              <a:t>, a pored svake slike imaju </a:t>
            </a:r>
            <a:r>
              <a:rPr lang="sr-Latn-RS" sz="1600" b="1" dirty="0" smtClean="0"/>
              <a:t>audio snimak mog izgovora</a:t>
            </a:r>
            <a:r>
              <a:rPr lang="sr-Latn-RS" sz="1600" dirty="0" smtClean="0"/>
              <a:t> tih reči kao i </a:t>
            </a:r>
            <a:r>
              <a:rPr lang="sr-Latn-RS" sz="1600" b="1" dirty="0" smtClean="0"/>
              <a:t>napisanu reč</a:t>
            </a:r>
            <a:r>
              <a:rPr lang="sr-Latn-RS" sz="1600" dirty="0" smtClean="0"/>
              <a:t>. Svaka slika takođe ima i još po </a:t>
            </a:r>
            <a:r>
              <a:rPr lang="sr-Latn-RS" sz="1600" b="1" dirty="0" smtClean="0"/>
              <a:t>neko interaktivno “dugme”</a:t>
            </a:r>
            <a:r>
              <a:rPr lang="sr-Latn-RS" sz="1600" dirty="0" smtClean="0"/>
              <a:t> koje ih,kada kliknu na njega, linkom vodi do pesmice vezane za to specifično godišnje doba kao i do klipova koji prikazuju koju odeću nosimo u tom specifičnom godišnjem</a:t>
            </a:r>
          </a:p>
          <a:p>
            <a:r>
              <a:rPr lang="sr-Latn-RS" sz="1600" dirty="0"/>
              <a:t> </a:t>
            </a:r>
            <a:r>
              <a:rPr lang="sr-Latn-RS" sz="1600" dirty="0" smtClean="0"/>
              <a:t>     dobu(odeću smo obradili na prethodnim časovima).</a:t>
            </a:r>
          </a:p>
        </p:txBody>
      </p:sp>
      <p:pic>
        <p:nvPicPr>
          <p:cNvPr id="11" name="Picture 10" descr="w3.png"/>
          <p:cNvPicPr>
            <a:picLocks noChangeAspect="1"/>
          </p:cNvPicPr>
          <p:nvPr/>
        </p:nvPicPr>
        <p:blipFill>
          <a:blip r:embed="rId4"/>
          <a:stretch>
            <a:fillRect/>
          </a:stretch>
        </p:blipFill>
        <p:spPr>
          <a:xfrm>
            <a:off x="4953000" y="4188361"/>
            <a:ext cx="4191000" cy="2364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3581400" y="1905000"/>
            <a:ext cx="879151" cy="369332"/>
          </a:xfrm>
          <a:prstGeom prst="rect">
            <a:avLst/>
          </a:prstGeom>
          <a:noFill/>
        </p:spPr>
        <p:txBody>
          <a:bodyPr wrap="none" rtlCol="0">
            <a:spAutoFit/>
          </a:bodyPr>
          <a:lstStyle/>
          <a:p>
            <a:r>
              <a:rPr lang="en-US" b="1" dirty="0" smtClean="0">
                <a:hlinkClick r:id="rId5"/>
              </a:rPr>
              <a:t>A Story</a:t>
            </a:r>
            <a:endParaRPr lang="en-US" b="1" dirty="0"/>
          </a:p>
        </p:txBody>
      </p:sp>
      <p:sp>
        <p:nvSpPr>
          <p:cNvPr id="13" name="TextBox 12"/>
          <p:cNvSpPr txBox="1"/>
          <p:nvPr/>
        </p:nvSpPr>
        <p:spPr>
          <a:xfrm>
            <a:off x="5029200" y="3124200"/>
            <a:ext cx="841897" cy="369332"/>
          </a:xfrm>
          <a:prstGeom prst="rect">
            <a:avLst/>
          </a:prstGeom>
          <a:noFill/>
        </p:spPr>
        <p:txBody>
          <a:bodyPr wrap="none" rtlCol="0">
            <a:spAutoFit/>
          </a:bodyPr>
          <a:lstStyle/>
          <a:p>
            <a:r>
              <a:rPr lang="en-US" b="1" dirty="0" smtClean="0">
                <a:hlinkClick r:id="rId6"/>
              </a:rPr>
              <a:t>A Song</a:t>
            </a:r>
            <a:endParaRPr lang="en-US"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8"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amond(in)">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0" y="609600"/>
            <a:ext cx="9144000" cy="923330"/>
          </a:xfrm>
          <a:prstGeom prst="rect">
            <a:avLst/>
          </a:prstGeom>
          <a:noFill/>
        </p:spPr>
        <p:txBody>
          <a:bodyPr wrap="square" rtlCol="0">
            <a:spAutoFit/>
          </a:bodyPr>
          <a:lstStyle/>
          <a:p>
            <a:r>
              <a:rPr lang="sr-Latn-RS" dirty="0" smtClean="0"/>
              <a:t>          *Posle ovog slajda usledilo je par igrica na</a:t>
            </a:r>
            <a:r>
              <a:rPr lang="sr-Latn-RS" b="1" dirty="0" smtClean="0">
                <a:solidFill>
                  <a:srgbClr val="FF0000"/>
                </a:solidFill>
              </a:rPr>
              <a:t> learningapps </a:t>
            </a:r>
            <a:r>
              <a:rPr lang="sr-Latn-RS" dirty="0" smtClean="0"/>
              <a:t>aplikaciji za utvrđivanje </a:t>
            </a:r>
          </a:p>
          <a:p>
            <a:r>
              <a:rPr lang="sr-Latn-RS" dirty="0"/>
              <a:t> </a:t>
            </a:r>
            <a:r>
              <a:rPr lang="sr-Latn-RS" dirty="0" smtClean="0"/>
              <a:t>   godišnjih doba. U prvoj je trebalo da čuju rečenicu i da obeleže pravu sliku kao i da gledaju u sliku i obeleže rečenicu koja je opisuje.</a:t>
            </a:r>
            <a:r>
              <a:rPr lang="en-US" b="1" dirty="0" smtClean="0">
                <a:hlinkClick r:id="rId2"/>
              </a:rPr>
              <a:t>Listen, look and click</a:t>
            </a:r>
            <a:endParaRPr lang="sr-Latn-RS" b="1" dirty="0" smtClean="0"/>
          </a:p>
        </p:txBody>
      </p:sp>
      <p:pic>
        <p:nvPicPr>
          <p:cNvPr id="10" name="Picture 9" descr="la1.png"/>
          <p:cNvPicPr>
            <a:picLocks noChangeAspect="1"/>
          </p:cNvPicPr>
          <p:nvPr/>
        </p:nvPicPr>
        <p:blipFill>
          <a:blip r:embed="rId3" cstate="print"/>
          <a:stretch>
            <a:fillRect/>
          </a:stretch>
        </p:blipFill>
        <p:spPr>
          <a:xfrm>
            <a:off x="1066800" y="1371600"/>
            <a:ext cx="3200400" cy="18283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descr="la2.png"/>
          <p:cNvPicPr>
            <a:picLocks noChangeAspect="1"/>
          </p:cNvPicPr>
          <p:nvPr/>
        </p:nvPicPr>
        <p:blipFill>
          <a:blip r:embed="rId4" cstate="print"/>
          <a:stretch>
            <a:fillRect/>
          </a:stretch>
        </p:blipFill>
        <p:spPr>
          <a:xfrm>
            <a:off x="4419600" y="1447800"/>
            <a:ext cx="3165443" cy="18064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2" name="TextBox 11"/>
          <p:cNvSpPr txBox="1"/>
          <p:nvPr/>
        </p:nvSpPr>
        <p:spPr>
          <a:xfrm>
            <a:off x="0" y="3352800"/>
            <a:ext cx="9144000" cy="646331"/>
          </a:xfrm>
          <a:prstGeom prst="rect">
            <a:avLst/>
          </a:prstGeom>
          <a:noFill/>
        </p:spPr>
        <p:txBody>
          <a:bodyPr wrap="square" rtlCol="0">
            <a:spAutoFit/>
          </a:bodyPr>
          <a:lstStyle/>
          <a:p>
            <a:r>
              <a:rPr lang="sr-Latn-RS" dirty="0" smtClean="0"/>
              <a:t> *U sledećem vežbanju trebalo je da pronađu sve četiri reči, imali su sliku kao pomoć.</a:t>
            </a:r>
          </a:p>
          <a:p>
            <a:r>
              <a:rPr lang="sr-Latn-RS" dirty="0" smtClean="0">
                <a:hlinkClick r:id="rId5"/>
              </a:rPr>
              <a:t> </a:t>
            </a:r>
            <a:r>
              <a:rPr lang="en-US" b="1" dirty="0" smtClean="0">
                <a:hlinkClick r:id="rId5"/>
              </a:rPr>
              <a:t>Find the words</a:t>
            </a:r>
            <a:endParaRPr lang="sr-Latn-RS" b="1" dirty="0" smtClean="0"/>
          </a:p>
        </p:txBody>
      </p:sp>
      <p:pic>
        <p:nvPicPr>
          <p:cNvPr id="13" name="Picture 12" descr="la4.png"/>
          <p:cNvPicPr>
            <a:picLocks noChangeAspect="1"/>
          </p:cNvPicPr>
          <p:nvPr/>
        </p:nvPicPr>
        <p:blipFill>
          <a:blip r:embed="rId6"/>
          <a:stretch>
            <a:fillRect/>
          </a:stretch>
        </p:blipFill>
        <p:spPr>
          <a:xfrm>
            <a:off x="1752600" y="3657600"/>
            <a:ext cx="3352800" cy="1623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TextBox 13"/>
          <p:cNvSpPr txBox="1"/>
          <p:nvPr/>
        </p:nvSpPr>
        <p:spPr>
          <a:xfrm>
            <a:off x="0" y="5410200"/>
            <a:ext cx="6019800" cy="646331"/>
          </a:xfrm>
          <a:prstGeom prst="rect">
            <a:avLst/>
          </a:prstGeom>
          <a:noFill/>
        </p:spPr>
        <p:txBody>
          <a:bodyPr wrap="square" rtlCol="0">
            <a:spAutoFit/>
          </a:bodyPr>
          <a:lstStyle/>
          <a:p>
            <a:r>
              <a:rPr lang="sr-Latn-RS" dirty="0" smtClean="0"/>
              <a:t>*Sledećeg časa </a:t>
            </a:r>
            <a:r>
              <a:rPr lang="en-US" dirty="0" smtClean="0"/>
              <a:t>, </a:t>
            </a:r>
            <a:r>
              <a:rPr lang="en-US" dirty="0" err="1" smtClean="0"/>
              <a:t>kao</a:t>
            </a:r>
            <a:r>
              <a:rPr lang="en-US" dirty="0" smtClean="0"/>
              <a:t> </a:t>
            </a:r>
            <a:r>
              <a:rPr lang="en-US" dirty="0" err="1" smtClean="0"/>
              <a:t>uvod</a:t>
            </a:r>
            <a:r>
              <a:rPr lang="en-US" dirty="0" smtClean="0"/>
              <a:t> u </a:t>
            </a:r>
            <a:r>
              <a:rPr lang="en-US" dirty="0" err="1" smtClean="0"/>
              <a:t>novi</a:t>
            </a:r>
            <a:r>
              <a:rPr lang="en-US" dirty="0" smtClean="0"/>
              <a:t> </a:t>
            </a:r>
            <a:r>
              <a:rPr lang="en-US" dirty="0" err="1" smtClean="0"/>
              <a:t>vokabular</a:t>
            </a:r>
            <a:r>
              <a:rPr lang="en-US" dirty="0" smtClean="0"/>
              <a:t>, </a:t>
            </a:r>
            <a:r>
              <a:rPr lang="sr-Latn-RS" dirty="0" smtClean="0"/>
              <a:t>dobili </a:t>
            </a:r>
            <a:r>
              <a:rPr lang="en-US" dirty="0" err="1" smtClean="0"/>
              <a:t>su</a:t>
            </a:r>
            <a:r>
              <a:rPr lang="en-US" dirty="0" smtClean="0"/>
              <a:t> </a:t>
            </a:r>
            <a:r>
              <a:rPr lang="sr-Latn-RS" dirty="0" smtClean="0"/>
              <a:t>novu </a:t>
            </a:r>
            <a:r>
              <a:rPr lang="sr-Latn-RS" b="1" dirty="0" smtClean="0"/>
              <a:t>pesmicu</a:t>
            </a:r>
            <a:r>
              <a:rPr lang="sr-Latn-RS" dirty="0" smtClean="0"/>
              <a:t> na kojoj su predstavljene vremenske prilike</a:t>
            </a:r>
            <a:r>
              <a:rPr lang="en-US" dirty="0" smtClean="0"/>
              <a:t>...</a:t>
            </a:r>
            <a:r>
              <a:rPr lang="en-US" b="1" dirty="0" smtClean="0">
                <a:hlinkClick r:id="rId7"/>
              </a:rPr>
              <a:t>Weather</a:t>
            </a:r>
            <a:r>
              <a:rPr lang="sr-Latn-RS" dirty="0" smtClean="0"/>
              <a:t> </a:t>
            </a:r>
            <a:endParaRPr lang="sr-Latn-RS" b="1" dirty="0" smtClean="0"/>
          </a:p>
        </p:txBody>
      </p:sp>
      <p:pic>
        <p:nvPicPr>
          <p:cNvPr id="15" name="Picture 14" descr="leto.png"/>
          <p:cNvPicPr>
            <a:picLocks noChangeAspect="1"/>
          </p:cNvPicPr>
          <p:nvPr/>
        </p:nvPicPr>
        <p:blipFill>
          <a:blip r:embed="rId8" cstate="print">
            <a:lum bright="10000"/>
          </a:blip>
          <a:stretch>
            <a:fillRect/>
          </a:stretch>
        </p:blipFill>
        <p:spPr>
          <a:xfrm>
            <a:off x="6019800" y="4953000"/>
            <a:ext cx="2987734" cy="16577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gd name="adj" fmla="val 14995"/>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0" y="609600"/>
            <a:ext cx="4267200" cy="1754326"/>
          </a:xfrm>
          <a:prstGeom prst="rect">
            <a:avLst/>
          </a:prstGeom>
          <a:noFill/>
        </p:spPr>
        <p:txBody>
          <a:bodyPr wrap="square" rtlCol="0">
            <a:spAutoFit/>
          </a:bodyPr>
          <a:lstStyle/>
          <a:p>
            <a:r>
              <a:rPr lang="sr-Latn-RS" dirty="0" smtClean="0"/>
              <a:t>          *A  zatim i slajd pomoću koga </a:t>
            </a:r>
            <a:r>
              <a:rPr lang="en-US" dirty="0" err="1" smtClean="0"/>
              <a:t>su</a:t>
            </a:r>
            <a:endParaRPr lang="en-US" dirty="0" smtClean="0"/>
          </a:p>
          <a:p>
            <a:r>
              <a:rPr lang="en-US" dirty="0" smtClean="0"/>
              <a:t>    </a:t>
            </a:r>
            <a:r>
              <a:rPr lang="sr-Latn-RS" dirty="0" smtClean="0"/>
              <a:t>naučili novi vokabular-</a:t>
            </a:r>
            <a:r>
              <a:rPr lang="sr-Latn-RS" b="1" dirty="0" smtClean="0"/>
              <a:t>vremenske prilike </a:t>
            </a:r>
            <a:r>
              <a:rPr lang="sr-Latn-RS" dirty="0" smtClean="0"/>
              <a:t>ali i kome uvek mogu da se vraćaju za brzo obnavljanje reči. Slajd je i ovoga puta sadržao </a:t>
            </a:r>
            <a:r>
              <a:rPr lang="sr-Latn-RS" b="1" dirty="0" smtClean="0"/>
              <a:t>“gif” sličice i audio snimak mog izgovora reči.</a:t>
            </a:r>
          </a:p>
        </p:txBody>
      </p:sp>
      <p:pic>
        <p:nvPicPr>
          <p:cNvPr id="8" name="Picture 7" descr="w5.png"/>
          <p:cNvPicPr>
            <a:picLocks noChangeAspect="1"/>
          </p:cNvPicPr>
          <p:nvPr/>
        </p:nvPicPr>
        <p:blipFill>
          <a:blip r:embed="rId2" cstate="print"/>
          <a:stretch>
            <a:fillRect/>
          </a:stretch>
        </p:blipFill>
        <p:spPr>
          <a:xfrm>
            <a:off x="4267200" y="685800"/>
            <a:ext cx="4495800" cy="25545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Box 8"/>
          <p:cNvSpPr txBox="1"/>
          <p:nvPr/>
        </p:nvSpPr>
        <p:spPr>
          <a:xfrm>
            <a:off x="0" y="3276600"/>
            <a:ext cx="9144000" cy="1477328"/>
          </a:xfrm>
          <a:prstGeom prst="rect">
            <a:avLst/>
          </a:prstGeom>
          <a:noFill/>
        </p:spPr>
        <p:txBody>
          <a:bodyPr wrap="square" rtlCol="0">
            <a:spAutoFit/>
          </a:bodyPr>
          <a:lstStyle/>
          <a:p>
            <a:r>
              <a:rPr lang="sr-Latn-RS" dirty="0" smtClean="0"/>
              <a:t> *Nakon ovog važnog slajda usledila je jedna </a:t>
            </a:r>
            <a:r>
              <a:rPr lang="sr-Latn-RS" b="1" dirty="0" smtClean="0">
                <a:solidFill>
                  <a:srgbClr val="FF0000"/>
                </a:solidFill>
              </a:rPr>
              <a:t>youtube</a:t>
            </a:r>
            <a:r>
              <a:rPr lang="sr-Latn-RS" dirty="0" smtClean="0"/>
              <a:t> </a:t>
            </a:r>
            <a:r>
              <a:rPr lang="sr-Latn-RS" b="1" u="sng" dirty="0" smtClean="0"/>
              <a:t>priča </a:t>
            </a:r>
            <a:r>
              <a:rPr lang="sr-Latn-RS" dirty="0" smtClean="0"/>
              <a:t> a zatim i </a:t>
            </a:r>
            <a:r>
              <a:rPr lang="sr-Latn-RS" b="1" u="sng" dirty="0" smtClean="0"/>
              <a:t>pesmica</a:t>
            </a:r>
            <a:r>
              <a:rPr lang="sr-Latn-RS" dirty="0" smtClean="0"/>
              <a:t> u kojima se povezuju vremenske prilike, godišnja doba i odeća... </a:t>
            </a:r>
            <a:r>
              <a:rPr lang="en-US" b="1" dirty="0" err="1" smtClean="0">
                <a:hlinkClick r:id="rId3"/>
              </a:rPr>
              <a:t>Seasons,weather,clothes</a:t>
            </a:r>
            <a:r>
              <a:rPr lang="en-US" b="1" dirty="0" smtClean="0">
                <a:hlinkClick r:id="rId3"/>
              </a:rPr>
              <a:t> and actions</a:t>
            </a:r>
            <a:endParaRPr lang="sr-Latn-RS" b="1" dirty="0" smtClean="0"/>
          </a:p>
          <a:p>
            <a:r>
              <a:rPr lang="sr-Latn-RS" dirty="0" smtClean="0"/>
              <a:t>Melodija pesmice je deci poznata, If you’re happy, a dok je slušaju rade i određene aktivnosti koje se u pesmici pominju(Clap your hands, go like this BRRRR...)</a:t>
            </a:r>
          </a:p>
          <a:p>
            <a:r>
              <a:rPr lang="en-US" b="1" dirty="0" smtClean="0">
                <a:hlinkClick r:id="rId4"/>
              </a:rPr>
              <a:t>A Song</a:t>
            </a:r>
            <a:endParaRPr lang="sr-Latn-RS" b="1" dirty="0" smtClean="0"/>
          </a:p>
        </p:txBody>
      </p:sp>
      <p:pic>
        <p:nvPicPr>
          <p:cNvPr id="10" name="Picture 9" descr="letobbb.png"/>
          <p:cNvPicPr>
            <a:picLocks noChangeAspect="1"/>
          </p:cNvPicPr>
          <p:nvPr/>
        </p:nvPicPr>
        <p:blipFill>
          <a:blip r:embed="rId5" cstate="print">
            <a:lum bright="10000"/>
          </a:blip>
          <a:stretch>
            <a:fillRect/>
          </a:stretch>
        </p:blipFill>
        <p:spPr>
          <a:xfrm>
            <a:off x="5181600" y="4429124"/>
            <a:ext cx="3581400" cy="2238375"/>
          </a:xfrm>
          <a:prstGeom prst="rect">
            <a:avLst/>
          </a:prstGeom>
          <a:ln>
            <a:noFill/>
          </a:ln>
          <a:effectLst>
            <a:softEdge rad="112500"/>
          </a:effectLst>
        </p:spPr>
      </p:pic>
      <p:pic>
        <p:nvPicPr>
          <p:cNvPr id="11" name="Picture 10" descr="zima.png"/>
          <p:cNvPicPr>
            <a:picLocks noChangeAspect="1"/>
          </p:cNvPicPr>
          <p:nvPr/>
        </p:nvPicPr>
        <p:blipFill>
          <a:blip r:embed="rId6" cstate="print"/>
          <a:stretch>
            <a:fillRect/>
          </a:stretch>
        </p:blipFill>
        <p:spPr>
          <a:xfrm>
            <a:off x="1066800" y="4419600"/>
            <a:ext cx="3898190" cy="2286000"/>
          </a:xfrm>
          <a:prstGeom prst="rect">
            <a:avLst/>
          </a:prstGeom>
          <a:ln>
            <a:noFill/>
          </a:ln>
          <a:effectLst>
            <a:softEdge rad="11250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w21.png"/>
          <p:cNvPicPr>
            <a:picLocks noChangeAspect="1"/>
          </p:cNvPicPr>
          <p:nvPr/>
        </p:nvPicPr>
        <p:blipFill>
          <a:blip r:embed="rId2" cstate="print"/>
          <a:stretch>
            <a:fillRect/>
          </a:stretch>
        </p:blipFill>
        <p:spPr>
          <a:xfrm>
            <a:off x="457200" y="609600"/>
            <a:ext cx="2743200" cy="14824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w22.png"/>
          <p:cNvPicPr>
            <a:picLocks noChangeAspect="1"/>
          </p:cNvPicPr>
          <p:nvPr/>
        </p:nvPicPr>
        <p:blipFill>
          <a:blip r:embed="rId3" cstate="print"/>
          <a:stretch>
            <a:fillRect/>
          </a:stretch>
        </p:blipFill>
        <p:spPr>
          <a:xfrm>
            <a:off x="6172200" y="381000"/>
            <a:ext cx="2819400" cy="15328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w23.png"/>
          <p:cNvPicPr>
            <a:picLocks noChangeAspect="1"/>
          </p:cNvPicPr>
          <p:nvPr/>
        </p:nvPicPr>
        <p:blipFill>
          <a:blip r:embed="rId4" cstate="print"/>
          <a:stretch>
            <a:fillRect/>
          </a:stretch>
        </p:blipFill>
        <p:spPr>
          <a:xfrm>
            <a:off x="0" y="3962400"/>
            <a:ext cx="2780028" cy="151179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 name="Picture 10" descr="w24.png"/>
          <p:cNvPicPr>
            <a:picLocks noChangeAspect="1"/>
          </p:cNvPicPr>
          <p:nvPr/>
        </p:nvPicPr>
        <p:blipFill>
          <a:blip r:embed="rId5" cstate="print"/>
          <a:stretch>
            <a:fillRect/>
          </a:stretch>
        </p:blipFill>
        <p:spPr>
          <a:xfrm>
            <a:off x="2895600" y="5562600"/>
            <a:ext cx="2387050" cy="1295400"/>
          </a:xfrm>
          <a:prstGeom prst="ellipse">
            <a:avLst/>
          </a:prstGeom>
          <a:ln>
            <a:noFill/>
          </a:ln>
          <a:effectLst>
            <a:softEdge rad="112500"/>
          </a:effectLst>
        </p:spPr>
      </p:pic>
      <p:pic>
        <p:nvPicPr>
          <p:cNvPr id="12" name="Picture 11" descr="w25.png"/>
          <p:cNvPicPr>
            <a:picLocks noChangeAspect="1"/>
          </p:cNvPicPr>
          <p:nvPr/>
        </p:nvPicPr>
        <p:blipFill>
          <a:blip r:embed="rId6" cstate="print"/>
          <a:stretch>
            <a:fillRect/>
          </a:stretch>
        </p:blipFill>
        <p:spPr>
          <a:xfrm>
            <a:off x="6464832" y="5181600"/>
            <a:ext cx="2679168" cy="1447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13" name="TextBox 12"/>
          <p:cNvSpPr txBox="1"/>
          <p:nvPr/>
        </p:nvSpPr>
        <p:spPr>
          <a:xfrm>
            <a:off x="228600" y="2514600"/>
            <a:ext cx="8915400" cy="1477328"/>
          </a:xfrm>
          <a:prstGeom prst="rect">
            <a:avLst/>
          </a:prstGeom>
          <a:solidFill>
            <a:schemeClr val="bg1"/>
          </a:solidFill>
          <a:effectLst>
            <a:glow rad="228600">
              <a:schemeClr val="accent2">
                <a:satMod val="175000"/>
                <a:alpha val="40000"/>
              </a:schemeClr>
            </a:glow>
          </a:effectLst>
        </p:spPr>
        <p:txBody>
          <a:bodyPr wrap="square" rtlCol="0">
            <a:spAutoFit/>
          </a:bodyPr>
          <a:lstStyle/>
          <a:p>
            <a:r>
              <a:rPr lang="sr-Latn-RS" dirty="0" smtClean="0"/>
              <a:t>* A onda su dobili nekoliko </a:t>
            </a:r>
            <a:r>
              <a:rPr lang="sr-Latn-RS" b="1" u="sng" dirty="0" smtClean="0"/>
              <a:t>interaktivnih igrica </a:t>
            </a:r>
            <a:r>
              <a:rPr lang="sr-Latn-RS" dirty="0" smtClean="0"/>
              <a:t>koje sam napravila na </a:t>
            </a:r>
            <a:r>
              <a:rPr lang="sr-Latn-RS" b="1" dirty="0" smtClean="0">
                <a:solidFill>
                  <a:srgbClr val="FF0000"/>
                </a:solidFill>
              </a:rPr>
              <a:t>worldwall </a:t>
            </a:r>
            <a:r>
              <a:rPr lang="sr-Latn-RS" dirty="0" smtClean="0"/>
              <a:t>platformi za pravljenje edukativnih interaktivnih igrica. Rezultate ovih igrica sam mogla da pratim jer je to odlična opcija koju ova platforma nudi, tačne odgovore svakog deteta, koliko puta su igrali, da li ponavljaju iste greške kao i statistiku po svakom pitanju. Deci je takođe bilo interesantno da prate ko je na kom mestu i tako je , osim učenja, podstican i njihov takmičarski duh.</a:t>
            </a:r>
          </a:p>
        </p:txBody>
      </p:sp>
      <p:sp>
        <p:nvSpPr>
          <p:cNvPr id="14" name="TextBox 13"/>
          <p:cNvSpPr txBox="1"/>
          <p:nvPr/>
        </p:nvSpPr>
        <p:spPr>
          <a:xfrm>
            <a:off x="2971800" y="609600"/>
            <a:ext cx="1600200" cy="1323439"/>
          </a:xfrm>
          <a:prstGeom prst="rect">
            <a:avLst/>
          </a:prstGeom>
          <a:noFill/>
        </p:spPr>
        <p:txBody>
          <a:bodyPr wrap="square" rtlCol="0">
            <a:spAutoFit/>
          </a:bodyPr>
          <a:lstStyle/>
          <a:p>
            <a:r>
              <a:rPr lang="sr-Latn-RS" sz="1600" b="1" dirty="0" smtClean="0"/>
              <a:t>*TRUE/FALSE</a:t>
            </a:r>
            <a:r>
              <a:rPr lang="sr-Latn-RS" sz="1600" dirty="0" smtClean="0"/>
              <a:t>-smenjuju se slike i reči a učenici odlučuju da li je to tačno ili ne</a:t>
            </a:r>
          </a:p>
        </p:txBody>
      </p:sp>
      <p:sp>
        <p:nvSpPr>
          <p:cNvPr id="15" name="TextBox 14"/>
          <p:cNvSpPr txBox="1"/>
          <p:nvPr/>
        </p:nvSpPr>
        <p:spPr>
          <a:xfrm>
            <a:off x="5562600" y="1828800"/>
            <a:ext cx="3048000" cy="584775"/>
          </a:xfrm>
          <a:prstGeom prst="rect">
            <a:avLst/>
          </a:prstGeom>
          <a:noFill/>
        </p:spPr>
        <p:txBody>
          <a:bodyPr wrap="square" rtlCol="0">
            <a:spAutoFit/>
          </a:bodyPr>
          <a:lstStyle/>
          <a:p>
            <a:r>
              <a:rPr lang="sr-Latn-RS" sz="1600" b="1" dirty="0" smtClean="0"/>
              <a:t>*TAG</a:t>
            </a:r>
            <a:r>
              <a:rPr lang="sr-Latn-RS" sz="1600" dirty="0" smtClean="0"/>
              <a:t>-dobiju reč  a treba da pronađu sliku koja to pokazuje</a:t>
            </a:r>
          </a:p>
        </p:txBody>
      </p:sp>
      <p:sp>
        <p:nvSpPr>
          <p:cNvPr id="16" name="TextBox 15"/>
          <p:cNvSpPr txBox="1"/>
          <p:nvPr/>
        </p:nvSpPr>
        <p:spPr>
          <a:xfrm>
            <a:off x="0" y="5410200"/>
            <a:ext cx="2971800" cy="1077218"/>
          </a:xfrm>
          <a:prstGeom prst="rect">
            <a:avLst/>
          </a:prstGeom>
          <a:noFill/>
        </p:spPr>
        <p:txBody>
          <a:bodyPr wrap="square" rtlCol="0">
            <a:spAutoFit/>
          </a:bodyPr>
          <a:lstStyle/>
          <a:p>
            <a:r>
              <a:rPr lang="sr-Latn-RS" sz="1600" dirty="0" smtClean="0"/>
              <a:t>*Njima omiljena </a:t>
            </a:r>
            <a:r>
              <a:rPr lang="sr-Latn-RS" sz="1600" b="1" dirty="0" smtClean="0"/>
              <a:t>WHACK A MOLE</a:t>
            </a:r>
            <a:r>
              <a:rPr lang="sr-Latn-RS" sz="1600" dirty="0" smtClean="0"/>
              <a:t>-treba da tresnu krticu koja na sebi ima sliku</a:t>
            </a:r>
            <a:r>
              <a:rPr lang="en-US" sz="1600" dirty="0" smtClean="0"/>
              <a:t> </a:t>
            </a:r>
            <a:r>
              <a:rPr lang="sr-Latn-RS" sz="1600" dirty="0" smtClean="0"/>
              <a:t>vremensk</a:t>
            </a:r>
            <a:r>
              <a:rPr lang="en-US" sz="1600" dirty="0" err="1" smtClean="0"/>
              <a:t>ih</a:t>
            </a:r>
            <a:endParaRPr lang="en-US" sz="1600" dirty="0" smtClean="0"/>
          </a:p>
          <a:p>
            <a:r>
              <a:rPr lang="en-US" sz="1600" dirty="0" smtClean="0"/>
              <a:t>    </a:t>
            </a:r>
            <a:r>
              <a:rPr lang="sr-Latn-RS" sz="1600" dirty="0" smtClean="0"/>
              <a:t>prilika</a:t>
            </a:r>
          </a:p>
        </p:txBody>
      </p:sp>
      <p:sp>
        <p:nvSpPr>
          <p:cNvPr id="17" name="TextBox 16"/>
          <p:cNvSpPr txBox="1"/>
          <p:nvPr/>
        </p:nvSpPr>
        <p:spPr>
          <a:xfrm>
            <a:off x="4800600" y="5715000"/>
            <a:ext cx="1752600" cy="830997"/>
          </a:xfrm>
          <a:prstGeom prst="rect">
            <a:avLst/>
          </a:prstGeom>
          <a:noFill/>
        </p:spPr>
        <p:txBody>
          <a:bodyPr wrap="square" rtlCol="0">
            <a:spAutoFit/>
          </a:bodyPr>
          <a:lstStyle/>
          <a:p>
            <a:r>
              <a:rPr lang="sr-Latn-RS" sz="1600" b="1" dirty="0" smtClean="0"/>
              <a:t>*ANAGRAM</a:t>
            </a:r>
            <a:r>
              <a:rPr lang="sr-Latn-RS" sz="1600" dirty="0" smtClean="0"/>
              <a:t>-da pronađu red</a:t>
            </a:r>
            <a:r>
              <a:rPr lang="en-US" sz="1600" dirty="0" err="1" smtClean="0"/>
              <a:t>osled</a:t>
            </a:r>
            <a:r>
              <a:rPr lang="sr-Latn-RS" sz="1600" dirty="0" smtClean="0"/>
              <a:t> slova u rečima </a:t>
            </a:r>
          </a:p>
        </p:txBody>
      </p:sp>
      <p:sp>
        <p:nvSpPr>
          <p:cNvPr id="18" name="TextBox 17"/>
          <p:cNvSpPr txBox="1"/>
          <p:nvPr/>
        </p:nvSpPr>
        <p:spPr>
          <a:xfrm>
            <a:off x="6705600" y="4191000"/>
            <a:ext cx="2438400" cy="830997"/>
          </a:xfrm>
          <a:prstGeom prst="rect">
            <a:avLst/>
          </a:prstGeom>
          <a:noFill/>
        </p:spPr>
        <p:txBody>
          <a:bodyPr wrap="square" rtlCol="0">
            <a:spAutoFit/>
          </a:bodyPr>
          <a:lstStyle/>
          <a:p>
            <a:r>
              <a:rPr lang="sr-Latn-RS" sz="1600" b="1" dirty="0" smtClean="0"/>
              <a:t>*HANGMAN</a:t>
            </a:r>
            <a:r>
              <a:rPr lang="sr-Latn-RS" sz="1600" dirty="0" smtClean="0"/>
              <a:t>-da pogađanjem slova pronađu reč sa slike</a:t>
            </a:r>
          </a:p>
        </p:txBody>
      </p:sp>
      <p:sp>
        <p:nvSpPr>
          <p:cNvPr id="19" name="TextBox 18"/>
          <p:cNvSpPr txBox="1"/>
          <p:nvPr/>
        </p:nvSpPr>
        <p:spPr>
          <a:xfrm>
            <a:off x="7620000" y="4724400"/>
            <a:ext cx="1263487" cy="369332"/>
          </a:xfrm>
          <a:prstGeom prst="rect">
            <a:avLst/>
          </a:prstGeom>
          <a:noFill/>
        </p:spPr>
        <p:txBody>
          <a:bodyPr wrap="none" rtlCol="0">
            <a:spAutoFit/>
          </a:bodyPr>
          <a:lstStyle/>
          <a:p>
            <a:r>
              <a:rPr lang="en-US" b="1" dirty="0" smtClean="0">
                <a:hlinkClick r:id="rId7"/>
              </a:rPr>
              <a:t>HANGMAN</a:t>
            </a:r>
            <a:endParaRPr lang="en-US" b="1" dirty="0"/>
          </a:p>
        </p:txBody>
      </p:sp>
      <p:sp>
        <p:nvSpPr>
          <p:cNvPr id="20" name="TextBox 19"/>
          <p:cNvSpPr txBox="1"/>
          <p:nvPr/>
        </p:nvSpPr>
        <p:spPr>
          <a:xfrm>
            <a:off x="4876800" y="6488668"/>
            <a:ext cx="1231812" cy="369332"/>
          </a:xfrm>
          <a:prstGeom prst="rect">
            <a:avLst/>
          </a:prstGeom>
          <a:noFill/>
        </p:spPr>
        <p:txBody>
          <a:bodyPr wrap="none" rtlCol="0">
            <a:spAutoFit/>
          </a:bodyPr>
          <a:lstStyle/>
          <a:p>
            <a:r>
              <a:rPr lang="en-US" b="1" dirty="0" smtClean="0">
                <a:hlinkClick r:id="rId8"/>
              </a:rPr>
              <a:t>ANAGRAM</a:t>
            </a:r>
            <a:endParaRPr lang="en-US" b="1" dirty="0"/>
          </a:p>
        </p:txBody>
      </p:sp>
      <p:sp>
        <p:nvSpPr>
          <p:cNvPr id="21" name="TextBox 20"/>
          <p:cNvSpPr txBox="1"/>
          <p:nvPr/>
        </p:nvSpPr>
        <p:spPr>
          <a:xfrm>
            <a:off x="5715000" y="762000"/>
            <a:ext cx="564450" cy="369332"/>
          </a:xfrm>
          <a:prstGeom prst="rect">
            <a:avLst/>
          </a:prstGeom>
          <a:noFill/>
        </p:spPr>
        <p:txBody>
          <a:bodyPr wrap="none" rtlCol="0">
            <a:spAutoFit/>
          </a:bodyPr>
          <a:lstStyle/>
          <a:p>
            <a:r>
              <a:rPr lang="en-US" b="1" dirty="0" smtClean="0">
                <a:hlinkClick r:id="rId9"/>
              </a:rPr>
              <a:t>TAG</a:t>
            </a:r>
            <a:endParaRPr lang="en-US" b="1" dirty="0"/>
          </a:p>
        </p:txBody>
      </p:sp>
      <p:sp>
        <p:nvSpPr>
          <p:cNvPr id="22" name="TextBox 21"/>
          <p:cNvSpPr txBox="1"/>
          <p:nvPr/>
        </p:nvSpPr>
        <p:spPr>
          <a:xfrm>
            <a:off x="990600" y="6172200"/>
            <a:ext cx="925766" cy="369332"/>
          </a:xfrm>
          <a:prstGeom prst="rect">
            <a:avLst/>
          </a:prstGeom>
          <a:noFill/>
        </p:spPr>
        <p:txBody>
          <a:bodyPr wrap="none" rtlCol="0">
            <a:spAutoFit/>
          </a:bodyPr>
          <a:lstStyle/>
          <a:p>
            <a:r>
              <a:rPr lang="en-US" b="1" dirty="0" smtClean="0">
                <a:hlinkClick r:id="rId10"/>
              </a:rPr>
              <a:t>WHACK</a:t>
            </a:r>
            <a:endParaRPr lang="en-US" b="1" dirty="0"/>
          </a:p>
        </p:txBody>
      </p:sp>
      <p:sp>
        <p:nvSpPr>
          <p:cNvPr id="23" name="TextBox 22"/>
          <p:cNvSpPr txBox="1"/>
          <p:nvPr/>
        </p:nvSpPr>
        <p:spPr>
          <a:xfrm>
            <a:off x="2971800" y="1905000"/>
            <a:ext cx="1341778" cy="369332"/>
          </a:xfrm>
          <a:prstGeom prst="rect">
            <a:avLst/>
          </a:prstGeom>
          <a:noFill/>
        </p:spPr>
        <p:txBody>
          <a:bodyPr wrap="none" rtlCol="0">
            <a:spAutoFit/>
          </a:bodyPr>
          <a:lstStyle/>
          <a:p>
            <a:r>
              <a:rPr lang="en-US" b="1" dirty="0" smtClean="0">
                <a:hlinkClick r:id="rId11"/>
              </a:rPr>
              <a:t>TRUE/FALSE</a:t>
            </a:r>
            <a:endParaRPr lang="en-US" b="1" dirty="0"/>
          </a:p>
        </p:txBody>
      </p:sp>
      <p:pic>
        <p:nvPicPr>
          <p:cNvPr id="24" name="Picture 23" descr="ttt.png"/>
          <p:cNvPicPr>
            <a:picLocks noChangeAspect="1"/>
          </p:cNvPicPr>
          <p:nvPr/>
        </p:nvPicPr>
        <p:blipFill>
          <a:blip r:embed="rId12" cstate="print"/>
          <a:stretch>
            <a:fillRect/>
          </a:stretch>
        </p:blipFill>
        <p:spPr>
          <a:xfrm>
            <a:off x="3200400" y="4038600"/>
            <a:ext cx="2437067" cy="13290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5" name="TextBox 24"/>
          <p:cNvSpPr txBox="1"/>
          <p:nvPr/>
        </p:nvSpPr>
        <p:spPr>
          <a:xfrm>
            <a:off x="5486400" y="4876800"/>
            <a:ext cx="806631" cy="369332"/>
          </a:xfrm>
          <a:prstGeom prst="rect">
            <a:avLst/>
          </a:prstGeom>
          <a:noFill/>
        </p:spPr>
        <p:txBody>
          <a:bodyPr wrap="none" rtlCol="0">
            <a:spAutoFit/>
          </a:bodyPr>
          <a:lstStyle/>
          <a:p>
            <a:r>
              <a:rPr lang="en-US" b="1" dirty="0" smtClean="0">
                <a:hlinkClick r:id="rId13"/>
              </a:rPr>
              <a:t>A Quiz</a:t>
            </a:r>
            <a:endParaRPr lang="en-US"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0-#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8"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amond(in)">
                                      <p:cBhvr>
                                        <p:cTn id="3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3810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0" y="685800"/>
            <a:ext cx="9144000" cy="1323439"/>
          </a:xfrm>
          <a:prstGeom prst="rect">
            <a:avLst/>
          </a:prstGeom>
          <a:noFill/>
        </p:spPr>
        <p:txBody>
          <a:bodyPr wrap="square" rtlCol="0">
            <a:spAutoFit/>
          </a:bodyPr>
          <a:lstStyle/>
          <a:p>
            <a:r>
              <a:rPr lang="sr-Latn-RS" sz="1600" dirty="0" smtClean="0"/>
              <a:t>          *</a:t>
            </a:r>
            <a:r>
              <a:rPr lang="en-US" sz="1600" dirty="0" smtClean="0"/>
              <a:t>Na</a:t>
            </a:r>
            <a:r>
              <a:rPr lang="sr-Latn-RS" sz="1600" dirty="0" smtClean="0"/>
              <a:t> sledeća dva časa dobili su po jedan </a:t>
            </a:r>
            <a:r>
              <a:rPr lang="sr-Latn-RS" sz="1600" b="1" u="sng" dirty="0" smtClean="0"/>
              <a:t>kviz</a:t>
            </a:r>
            <a:r>
              <a:rPr lang="sr-Latn-RS" sz="1600" dirty="0" smtClean="0"/>
              <a:t> koje sam napravila na </a:t>
            </a:r>
            <a:r>
              <a:rPr lang="sr-Latn-RS" sz="1600" b="1" dirty="0" smtClean="0">
                <a:solidFill>
                  <a:srgbClr val="FF0000"/>
                </a:solidFill>
              </a:rPr>
              <a:t>genial.ly </a:t>
            </a:r>
            <a:r>
              <a:rPr lang="sr-Latn-RS" sz="1600" dirty="0" smtClean="0"/>
              <a:t>platformi i ugradila ih u</a:t>
            </a:r>
          </a:p>
          <a:p>
            <a:r>
              <a:rPr lang="sr-Latn-RS" sz="1600" dirty="0"/>
              <a:t> </a:t>
            </a:r>
            <a:r>
              <a:rPr lang="sr-Latn-RS" sz="1600" dirty="0" smtClean="0"/>
              <a:t> početnu genial.ly prezentaciju. U ovim kvizovima početni slajd je jedna slika koju učenici gledaju koliko god dugo da im je potrebno kako bi zapamtili što više detalja na njoj a zatim odgovaraju na pitanja o njoj ali više ne gledaju u nju. Pitanja su povezivala godišnja doba, vremenske prilike, odeću, brojeve, boje, osećanja i još po nešto... Svako pitanje ima i moj audio snimak na kome čitam pitanje...</a:t>
            </a:r>
          </a:p>
        </p:txBody>
      </p:sp>
      <p:pic>
        <p:nvPicPr>
          <p:cNvPr id="8" name="Picture 7" descr="w20.png"/>
          <p:cNvPicPr>
            <a:picLocks noChangeAspect="1"/>
          </p:cNvPicPr>
          <p:nvPr/>
        </p:nvPicPr>
        <p:blipFill>
          <a:blip r:embed="rId2"/>
          <a:stretch>
            <a:fillRect/>
          </a:stretch>
        </p:blipFill>
        <p:spPr>
          <a:xfrm>
            <a:off x="228600" y="2057400"/>
            <a:ext cx="4038600" cy="2280666"/>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9" name="Picture 8" descr="w9.png"/>
          <p:cNvPicPr>
            <a:picLocks noChangeAspect="1"/>
          </p:cNvPicPr>
          <p:nvPr/>
        </p:nvPicPr>
        <p:blipFill>
          <a:blip r:embed="rId3"/>
          <a:stretch>
            <a:fillRect/>
          </a:stretch>
        </p:blipFill>
        <p:spPr>
          <a:xfrm>
            <a:off x="4724400" y="2057400"/>
            <a:ext cx="4199022" cy="2362200"/>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pic>
        <p:nvPicPr>
          <p:cNvPr id="10" name="Picture 9" descr="w18.png"/>
          <p:cNvPicPr>
            <a:picLocks noChangeAspect="1"/>
          </p:cNvPicPr>
          <p:nvPr/>
        </p:nvPicPr>
        <p:blipFill>
          <a:blip r:embed="rId4" cstate="print"/>
          <a:stretch>
            <a:fillRect/>
          </a:stretch>
        </p:blipFill>
        <p:spPr>
          <a:xfrm>
            <a:off x="0" y="5105400"/>
            <a:ext cx="3276600" cy="1418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0" descr="w13.png"/>
          <p:cNvPicPr>
            <a:picLocks noChangeAspect="1"/>
          </p:cNvPicPr>
          <p:nvPr/>
        </p:nvPicPr>
        <p:blipFill>
          <a:blip r:embed="rId5" cstate="print"/>
          <a:stretch>
            <a:fillRect/>
          </a:stretch>
        </p:blipFill>
        <p:spPr>
          <a:xfrm>
            <a:off x="2514600" y="5257800"/>
            <a:ext cx="3786077" cy="12959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1" descr="w12.png"/>
          <p:cNvPicPr>
            <a:picLocks noChangeAspect="1"/>
          </p:cNvPicPr>
          <p:nvPr/>
        </p:nvPicPr>
        <p:blipFill>
          <a:blip r:embed="rId6" cstate="print"/>
          <a:stretch>
            <a:fillRect/>
          </a:stretch>
        </p:blipFill>
        <p:spPr>
          <a:xfrm>
            <a:off x="5486400" y="5334000"/>
            <a:ext cx="4038600" cy="124736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6858000" y="4724400"/>
            <a:ext cx="1752600" cy="584775"/>
          </a:xfrm>
          <a:prstGeom prst="rect">
            <a:avLst/>
          </a:prstGeom>
          <a:noFill/>
        </p:spPr>
        <p:txBody>
          <a:bodyPr wrap="square" rtlCol="0">
            <a:spAutoFit/>
          </a:bodyPr>
          <a:lstStyle/>
          <a:p>
            <a:r>
              <a:rPr lang="sr-Latn-RS" sz="1600" dirty="0" smtClean="0"/>
              <a:t>         </a:t>
            </a:r>
          </a:p>
          <a:p>
            <a:r>
              <a:rPr lang="sr-Latn-RS" sz="1600" dirty="0"/>
              <a:t> </a:t>
            </a:r>
            <a:r>
              <a:rPr lang="sr-Latn-RS" sz="1600" dirty="0" smtClean="0"/>
              <a:t> </a:t>
            </a:r>
          </a:p>
        </p:txBody>
      </p:sp>
      <p:sp>
        <p:nvSpPr>
          <p:cNvPr id="14" name="TextBox 13"/>
          <p:cNvSpPr txBox="1"/>
          <p:nvPr/>
        </p:nvSpPr>
        <p:spPr>
          <a:xfrm>
            <a:off x="381000" y="4648200"/>
            <a:ext cx="1600200" cy="338554"/>
          </a:xfrm>
          <a:prstGeom prst="rect">
            <a:avLst/>
          </a:prstGeom>
          <a:noFill/>
        </p:spPr>
        <p:txBody>
          <a:bodyPr wrap="square" rtlCol="0">
            <a:spAutoFit/>
          </a:bodyPr>
          <a:lstStyle/>
          <a:p>
            <a:r>
              <a:rPr lang="sr-Latn-RS" sz="1600" dirty="0" smtClean="0"/>
              <a:t>          </a:t>
            </a:r>
          </a:p>
        </p:txBody>
      </p:sp>
      <p:sp>
        <p:nvSpPr>
          <p:cNvPr id="15" name="TextBox 14"/>
          <p:cNvSpPr txBox="1"/>
          <p:nvPr/>
        </p:nvSpPr>
        <p:spPr>
          <a:xfrm>
            <a:off x="1143000" y="4495800"/>
            <a:ext cx="835485" cy="369332"/>
          </a:xfrm>
          <a:prstGeom prst="rect">
            <a:avLst/>
          </a:prstGeom>
          <a:noFill/>
        </p:spPr>
        <p:txBody>
          <a:bodyPr wrap="none" rtlCol="0">
            <a:spAutoFit/>
          </a:bodyPr>
          <a:lstStyle/>
          <a:p>
            <a:r>
              <a:rPr lang="en-US" b="1" dirty="0" smtClean="0">
                <a:hlinkClick r:id="rId7"/>
              </a:rPr>
              <a:t>QUIZ 1</a:t>
            </a:r>
            <a:endParaRPr lang="en-US" b="1" dirty="0"/>
          </a:p>
        </p:txBody>
      </p:sp>
      <p:sp>
        <p:nvSpPr>
          <p:cNvPr id="16" name="TextBox 15"/>
          <p:cNvSpPr txBox="1"/>
          <p:nvPr/>
        </p:nvSpPr>
        <p:spPr>
          <a:xfrm>
            <a:off x="6858000" y="4572000"/>
            <a:ext cx="835485" cy="369332"/>
          </a:xfrm>
          <a:prstGeom prst="rect">
            <a:avLst/>
          </a:prstGeom>
          <a:noFill/>
        </p:spPr>
        <p:txBody>
          <a:bodyPr wrap="none" rtlCol="0">
            <a:spAutoFit/>
          </a:bodyPr>
          <a:lstStyle/>
          <a:p>
            <a:r>
              <a:rPr lang="en-US" b="1" dirty="0" smtClean="0">
                <a:hlinkClick r:id="rId8"/>
              </a:rPr>
              <a:t>QUIZ 2</a:t>
            </a:r>
            <a:endParaRPr lang="en-US"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par>
                          <p:cTn id="11" fill="hold">
                            <p:stCondLst>
                              <p:cond delay="2000"/>
                            </p:stCondLst>
                            <p:childTnLst>
                              <p:par>
                                <p:cTn id="12" presetID="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4724400" y="838200"/>
            <a:ext cx="4114800" cy="338554"/>
          </a:xfrm>
          <a:prstGeom prst="rect">
            <a:avLst/>
          </a:prstGeom>
          <a:noFill/>
        </p:spPr>
        <p:txBody>
          <a:bodyPr wrap="square" rtlCol="0">
            <a:spAutoFit/>
          </a:bodyPr>
          <a:lstStyle/>
          <a:p>
            <a:r>
              <a:rPr lang="sr-Latn-RS" sz="1600" dirty="0" smtClean="0"/>
              <a:t>  </a:t>
            </a:r>
          </a:p>
        </p:txBody>
      </p:sp>
      <p:sp>
        <p:nvSpPr>
          <p:cNvPr id="5" name="Rounded Rectangle 4">
            <a:hlinkClick r:id="rId2"/>
          </p:cNvPr>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TextBox 12"/>
          <p:cNvSpPr txBox="1"/>
          <p:nvPr/>
        </p:nvSpPr>
        <p:spPr>
          <a:xfrm>
            <a:off x="0" y="685800"/>
            <a:ext cx="9144000" cy="830997"/>
          </a:xfrm>
          <a:prstGeom prst="rect">
            <a:avLst/>
          </a:prstGeom>
          <a:noFill/>
        </p:spPr>
        <p:txBody>
          <a:bodyPr wrap="square" rtlCol="0">
            <a:spAutoFit/>
          </a:bodyPr>
          <a:lstStyle/>
          <a:p>
            <a:r>
              <a:rPr lang="sr-Latn-RS" sz="1400" dirty="0" smtClean="0"/>
              <a:t>          </a:t>
            </a:r>
            <a:r>
              <a:rPr lang="sr-Latn-RS" sz="1600" dirty="0" smtClean="0"/>
              <a:t>*Nakon obrađenog i utvrđenog vokabulara snimila sam </a:t>
            </a:r>
            <a:r>
              <a:rPr lang="sr-Latn-RS" sz="1600" b="1" u="sng" dirty="0" smtClean="0"/>
              <a:t>3  kraća časa uz pomoć </a:t>
            </a:r>
            <a:r>
              <a:rPr lang="sr-Latn-RS" sz="1600" b="1" u="sng" dirty="0" smtClean="0">
                <a:solidFill>
                  <a:srgbClr val="FF0000"/>
                </a:solidFill>
              </a:rPr>
              <a:t>Zoom </a:t>
            </a:r>
            <a:r>
              <a:rPr lang="sr-Latn-RS" sz="1600" b="1" u="sng" dirty="0" smtClean="0"/>
              <a:t>platforme i</a:t>
            </a:r>
          </a:p>
          <a:p>
            <a:r>
              <a:rPr lang="sr-Latn-RS" sz="1600" b="1" u="sng" dirty="0" smtClean="0"/>
              <a:t>   deljenja ekrana(screen share). </a:t>
            </a:r>
            <a:r>
              <a:rPr lang="sr-Latn-RS" sz="1600" dirty="0" smtClean="0"/>
              <a:t>Ovim snimcima sam želela da povežem naučeno sa udžbenikom koji smo cele godine koristili i sa junacima sa kojima smo se u njemu družili. (Our Discovery </a:t>
            </a:r>
            <a:r>
              <a:rPr lang="en-US" sz="1600" dirty="0" smtClean="0"/>
              <a:t>Island</a:t>
            </a:r>
            <a:r>
              <a:rPr lang="sr-Latn-RS" sz="1600" dirty="0" smtClean="0"/>
              <a:t> 1, Akronolo)</a:t>
            </a:r>
          </a:p>
        </p:txBody>
      </p:sp>
      <p:pic>
        <p:nvPicPr>
          <p:cNvPr id="20" name="Picture 19" descr="lesson 1.png"/>
          <p:cNvPicPr>
            <a:picLocks noChangeAspect="1"/>
          </p:cNvPicPr>
          <p:nvPr/>
        </p:nvPicPr>
        <p:blipFill>
          <a:blip r:embed="rId3" cstate="print"/>
          <a:stretch>
            <a:fillRect/>
          </a:stretch>
        </p:blipFill>
        <p:spPr>
          <a:xfrm>
            <a:off x="6477000" y="1752600"/>
            <a:ext cx="2508336"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0" y="1524000"/>
            <a:ext cx="6553200" cy="1661993"/>
          </a:xfrm>
          <a:prstGeom prst="rect">
            <a:avLst/>
          </a:prstGeom>
          <a:noFill/>
        </p:spPr>
        <p:txBody>
          <a:bodyPr wrap="square" rtlCol="0">
            <a:spAutoFit/>
          </a:bodyPr>
          <a:lstStyle/>
          <a:p>
            <a:r>
              <a:rPr lang="sr-Latn-RS" sz="1600" b="1" u="sng" dirty="0" smtClean="0">
                <a:solidFill>
                  <a:srgbClr val="FFC000"/>
                </a:solidFill>
              </a:rPr>
              <a:t>*Prvi snimak </a:t>
            </a:r>
            <a:r>
              <a:rPr lang="sr-Latn-RS" sz="1600" dirty="0" smtClean="0"/>
              <a:t>odnosio se na Weather najpre ali smo sa vremenskim prilikama povezeli izraz koji smo ranije učili  </a:t>
            </a:r>
            <a:r>
              <a:rPr lang="sr-Latn-RS" sz="1600" b="1" u="sng" dirty="0" smtClean="0">
                <a:solidFill>
                  <a:srgbClr val="FFC000"/>
                </a:solidFill>
              </a:rPr>
              <a:t>I like/I don’t like/Do you like. </a:t>
            </a:r>
            <a:r>
              <a:rPr lang="en-US" sz="1400" dirty="0" smtClean="0"/>
              <a:t>U</a:t>
            </a:r>
            <a:r>
              <a:rPr lang="sr-Latn-RS" sz="1400" dirty="0" smtClean="0"/>
              <a:t>čenici su čuli ove izraze u nekoliko situacija na audio snimcima iz udžbenika a zatim su dobili par zadataka (</a:t>
            </a:r>
            <a:r>
              <a:rPr lang="sr-Latn-RS" sz="1400" b="1" dirty="0" smtClean="0"/>
              <a:t>numeriši prema instrukcijama, nacrtaj pravog smajlija prema onome što čuješ...</a:t>
            </a:r>
            <a:r>
              <a:rPr lang="sr-Latn-RS" sz="1400" dirty="0" smtClean="0"/>
              <a:t>) a za domaći su nacrtali i napisali kakve dane vole/ne vole i audio porukom na viberu mi pročitali svoje poruke. U jednoj kratkoj priči o čoveku i strašilu smo obnovili i odeću. </a:t>
            </a:r>
          </a:p>
        </p:txBody>
      </p:sp>
      <p:sp>
        <p:nvSpPr>
          <p:cNvPr id="17" name="TextBox 16"/>
          <p:cNvSpPr txBox="1"/>
          <p:nvPr/>
        </p:nvSpPr>
        <p:spPr>
          <a:xfrm>
            <a:off x="3810000" y="2971800"/>
            <a:ext cx="2743200" cy="338554"/>
          </a:xfrm>
          <a:prstGeom prst="rect">
            <a:avLst/>
          </a:prstGeom>
          <a:noFill/>
        </p:spPr>
        <p:txBody>
          <a:bodyPr wrap="square" rtlCol="0">
            <a:spAutoFit/>
          </a:bodyPr>
          <a:lstStyle/>
          <a:p>
            <a:r>
              <a:rPr lang="en-US" sz="1600" b="1" dirty="0" smtClean="0">
                <a:hlinkClick r:id="rId2"/>
              </a:rPr>
              <a:t>Our Discovery Island 1, part 1</a:t>
            </a:r>
            <a:endParaRPr lang="sr-Latn-RS" sz="1600" b="1" dirty="0" smtClean="0"/>
          </a:p>
        </p:txBody>
      </p:sp>
      <p:sp>
        <p:nvSpPr>
          <p:cNvPr id="15" name="TextBox 14"/>
          <p:cNvSpPr txBox="1"/>
          <p:nvPr/>
        </p:nvSpPr>
        <p:spPr>
          <a:xfrm>
            <a:off x="0" y="5334000"/>
            <a:ext cx="6781800" cy="1323439"/>
          </a:xfrm>
          <a:prstGeom prst="rect">
            <a:avLst/>
          </a:prstGeom>
          <a:noFill/>
        </p:spPr>
        <p:txBody>
          <a:bodyPr wrap="square" rtlCol="0">
            <a:spAutoFit/>
          </a:bodyPr>
          <a:lstStyle/>
          <a:p>
            <a:r>
              <a:rPr lang="sr-Latn-RS" sz="1600" b="1" u="sng" dirty="0" smtClean="0">
                <a:solidFill>
                  <a:srgbClr val="FFC000"/>
                </a:solidFill>
              </a:rPr>
              <a:t>*Treći snimak </a:t>
            </a:r>
            <a:r>
              <a:rPr lang="sr-Latn-RS" sz="1600" dirty="0" smtClean="0"/>
              <a:t>se odnosi na obradu </a:t>
            </a:r>
            <a:r>
              <a:rPr lang="sr-Latn-RS" sz="1600" b="1" dirty="0" smtClean="0"/>
              <a:t>priče</a:t>
            </a:r>
            <a:r>
              <a:rPr lang="sr-Latn-RS" sz="1600" dirty="0" smtClean="0"/>
              <a:t> o našim junacima iz udžbenika- u pitanju je poslednja epizoda u kojoj se </a:t>
            </a:r>
            <a:r>
              <a:rPr lang="sr-Latn-RS" sz="1600" b="1" u="sng" dirty="0" smtClean="0">
                <a:solidFill>
                  <a:srgbClr val="FFC000"/>
                </a:solidFill>
              </a:rPr>
              <a:t>stari prijatelji pronalaze posle duge razdvojenosti ali i upoznaju novi prijatelji i prevazilazi ljutnja i ljubomora. </a:t>
            </a:r>
            <a:r>
              <a:rPr lang="sr-Latn-RS" sz="1600" dirty="0" smtClean="0"/>
              <a:t>Tu je</a:t>
            </a:r>
          </a:p>
          <a:p>
            <a:r>
              <a:rPr lang="sr-Latn-RS" sz="1600" dirty="0" smtClean="0"/>
              <a:t>     i pesmica uz pomoć koje smo obnovili sve izraze koje koristimo da bismo bili</a:t>
            </a:r>
          </a:p>
          <a:p>
            <a:r>
              <a:rPr lang="sr-Latn-RS" sz="1600" dirty="0" smtClean="0"/>
              <a:t>         ljubazni kada sa nekim razgovaramo.</a:t>
            </a:r>
          </a:p>
        </p:txBody>
      </p:sp>
      <p:pic>
        <p:nvPicPr>
          <p:cNvPr id="23" name="Picture 22" descr="prica.png"/>
          <p:cNvPicPr>
            <a:picLocks noChangeAspect="1"/>
          </p:cNvPicPr>
          <p:nvPr/>
        </p:nvPicPr>
        <p:blipFill>
          <a:blip r:embed="rId4"/>
          <a:stretch>
            <a:fillRect/>
          </a:stretch>
        </p:blipFill>
        <p:spPr>
          <a:xfrm>
            <a:off x="6767106" y="5228019"/>
            <a:ext cx="2376894" cy="1629981"/>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3886200" y="6324600"/>
            <a:ext cx="2743200" cy="338554"/>
          </a:xfrm>
          <a:prstGeom prst="rect">
            <a:avLst/>
          </a:prstGeom>
          <a:noFill/>
        </p:spPr>
        <p:txBody>
          <a:bodyPr wrap="square" rtlCol="0">
            <a:spAutoFit/>
          </a:bodyPr>
          <a:lstStyle/>
          <a:p>
            <a:r>
              <a:rPr lang="en-US" sz="1600" b="1" dirty="0" smtClean="0">
                <a:hlinkClick r:id="rId5"/>
              </a:rPr>
              <a:t>Our Discovery Island 1, part 3</a:t>
            </a:r>
            <a:endParaRPr lang="sr-Latn-RS" sz="1600" b="1" dirty="0" smtClean="0"/>
          </a:p>
        </p:txBody>
      </p:sp>
      <p:pic>
        <p:nvPicPr>
          <p:cNvPr id="22" name="Picture 21" descr="song.png"/>
          <p:cNvPicPr>
            <a:picLocks noChangeAspect="1"/>
          </p:cNvPicPr>
          <p:nvPr/>
        </p:nvPicPr>
        <p:blipFill>
          <a:blip r:embed="rId6"/>
          <a:stretch>
            <a:fillRect/>
          </a:stretch>
        </p:blipFill>
        <p:spPr>
          <a:xfrm>
            <a:off x="0" y="3200400"/>
            <a:ext cx="1957640" cy="2081606"/>
          </a:xfrm>
          <a:prstGeom prst="rect">
            <a:avLst/>
          </a:prstGeom>
          <a:ln>
            <a:noFill/>
          </a:ln>
          <a:effectLst>
            <a:outerShdw blurRad="292100" dist="139700" dir="2700000" algn="tl" rotWithShape="0">
              <a:srgbClr val="333333">
                <a:alpha val="65000"/>
              </a:srgbClr>
            </a:outerShdw>
          </a:effectLst>
        </p:spPr>
      </p:pic>
      <p:sp>
        <p:nvSpPr>
          <p:cNvPr id="18" name="TextBox 17"/>
          <p:cNvSpPr txBox="1"/>
          <p:nvPr/>
        </p:nvSpPr>
        <p:spPr>
          <a:xfrm>
            <a:off x="4800600" y="4800600"/>
            <a:ext cx="2743200" cy="338554"/>
          </a:xfrm>
          <a:prstGeom prst="rect">
            <a:avLst/>
          </a:prstGeom>
          <a:noFill/>
        </p:spPr>
        <p:txBody>
          <a:bodyPr wrap="square" rtlCol="0">
            <a:spAutoFit/>
          </a:bodyPr>
          <a:lstStyle/>
          <a:p>
            <a:r>
              <a:rPr lang="en-US" sz="1600" b="1" dirty="0" smtClean="0">
                <a:hlinkClick r:id="rId7"/>
              </a:rPr>
              <a:t>Our Discovery Island 1, part 2</a:t>
            </a:r>
            <a:endParaRPr lang="sr-Latn-RS" sz="1600" b="1" dirty="0" smtClean="0"/>
          </a:p>
        </p:txBody>
      </p:sp>
      <p:pic>
        <p:nvPicPr>
          <p:cNvPr id="24" name="Picture 23" descr="skelet.png"/>
          <p:cNvPicPr>
            <a:picLocks noChangeAspect="1"/>
          </p:cNvPicPr>
          <p:nvPr/>
        </p:nvPicPr>
        <p:blipFill>
          <a:blip r:embed="rId8" cstate="print"/>
          <a:stretch>
            <a:fillRect/>
          </a:stretch>
        </p:blipFill>
        <p:spPr>
          <a:xfrm rot="440966">
            <a:off x="6732635" y="3581400"/>
            <a:ext cx="2411365" cy="136068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p:nvSpPr>
        <p:spPr>
          <a:xfrm>
            <a:off x="1905000" y="3352800"/>
            <a:ext cx="5181600" cy="1815882"/>
          </a:xfrm>
          <a:prstGeom prst="rect">
            <a:avLst/>
          </a:prstGeom>
          <a:noFill/>
        </p:spPr>
        <p:txBody>
          <a:bodyPr wrap="square" rtlCol="0">
            <a:spAutoFit/>
          </a:bodyPr>
          <a:lstStyle/>
          <a:p>
            <a:r>
              <a:rPr lang="sr-Latn-RS" sz="1600" b="1" u="sng" dirty="0" smtClean="0">
                <a:solidFill>
                  <a:srgbClr val="FFC000"/>
                </a:solidFill>
              </a:rPr>
              <a:t>*Drugi snimak </a:t>
            </a:r>
            <a:r>
              <a:rPr lang="sr-Latn-RS" sz="1600" dirty="0" smtClean="0"/>
              <a:t>odnosio se na </a:t>
            </a:r>
            <a:r>
              <a:rPr lang="sr-Latn-RS" sz="1600" b="1" dirty="0" smtClean="0"/>
              <a:t>pesmicu</a:t>
            </a:r>
            <a:r>
              <a:rPr lang="sr-Latn-RS" sz="1600" dirty="0" smtClean="0"/>
              <a:t> koja je ilustrovana slikama u </a:t>
            </a:r>
            <a:r>
              <a:rPr lang="sr-Latn-RS" sz="1600" dirty="0" smtClean="0"/>
              <a:t>udžbeni</a:t>
            </a:r>
            <a:r>
              <a:rPr lang="en-US" sz="1600" dirty="0" err="1" smtClean="0"/>
              <a:t>ku</a:t>
            </a:r>
            <a:r>
              <a:rPr lang="en-US" sz="1600" dirty="0" smtClean="0"/>
              <a:t>-</a:t>
            </a:r>
            <a:r>
              <a:rPr lang="sr-Latn-RS" sz="1600" dirty="0" smtClean="0"/>
              <a:t> </a:t>
            </a:r>
            <a:r>
              <a:rPr lang="sr-Latn-RS" sz="1600" b="1" u="sng" dirty="0" smtClean="0">
                <a:solidFill>
                  <a:srgbClr val="FFC000"/>
                </a:solidFill>
              </a:rPr>
              <a:t>obnovili smo vreme, odeću, igračke, boje, brojeve, životinje. </a:t>
            </a:r>
            <a:r>
              <a:rPr lang="sr-Latn-RS" sz="1600" dirty="0" smtClean="0"/>
              <a:t>Nakon slušanja pesmice, deca su dobila </a:t>
            </a:r>
            <a:r>
              <a:rPr lang="sr-Latn-RS" sz="1600" b="1" dirty="0" smtClean="0"/>
              <a:t>”skelet” pesme</a:t>
            </a:r>
            <a:r>
              <a:rPr lang="sr-Latn-RS" sz="1600" dirty="0" smtClean="0"/>
              <a:t>, odnosno pesmicu napisanu samo prvim slovima reči koja treba da posluži kao pomoć deci da pesmicu nauče i pevaju je i uz </a:t>
            </a:r>
            <a:r>
              <a:rPr lang="sr-Latn-RS" sz="1600" b="1" dirty="0" smtClean="0"/>
              <a:t>karaoke verziju </a:t>
            </a:r>
            <a:r>
              <a:rPr lang="sr-Latn-RS" sz="1600" dirty="0" smtClean="0"/>
              <a:t>koju sam im naknadno poslala na viber grupi.</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linds(horizontal)">
                                      <p:cBhvr>
                                        <p:cTn id="11" dur="500"/>
                                        <p:tgtEl>
                                          <p:spTgt spid="22"/>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ff</a:t>
            </a:r>
            <a:endParaRPr lang="en-US" dirty="0"/>
          </a:p>
        </p:txBody>
      </p:sp>
      <p:sp>
        <p:nvSpPr>
          <p:cNvPr id="5" name="Rounded Rectangle 4"/>
          <p:cNvSpPr/>
          <p:nvPr/>
        </p:nvSpPr>
        <p:spPr>
          <a:xfrm>
            <a:off x="0" y="609600"/>
            <a:ext cx="9144000" cy="6248400"/>
          </a:xfrm>
          <a:prstGeom prst="roundRec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990600" y="0"/>
            <a:ext cx="10820399" cy="523220"/>
          </a:xfrm>
          <a:prstGeom prst="rect">
            <a:avLst/>
          </a:prstGeom>
          <a:noFill/>
        </p:spPr>
        <p:txBody>
          <a:bodyPr wrap="square" lIns="91440" tIns="45720" rIns="91440" bIns="45720">
            <a:spAutoFit/>
          </a:bodyPr>
          <a:lstStyle/>
          <a:p>
            <a:pPr algn="ctr"/>
            <a:r>
              <a:rPr lang="en-US" sz="28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Seasons, weather, days of the week</a:t>
            </a:r>
            <a:endParaRPr lang="en-US" sz="28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0" y="609600"/>
            <a:ext cx="9144000" cy="2308324"/>
          </a:xfrm>
          <a:prstGeom prst="rect">
            <a:avLst/>
          </a:prstGeom>
          <a:noFill/>
        </p:spPr>
        <p:txBody>
          <a:bodyPr wrap="square" rtlCol="0">
            <a:spAutoFit/>
          </a:bodyPr>
          <a:lstStyle/>
          <a:p>
            <a:r>
              <a:rPr lang="sr-Latn-RS" sz="1600" dirty="0" smtClean="0"/>
              <a:t>          *Sledećeg časa dodala sam nekoliko slajdova, najpre </a:t>
            </a:r>
            <a:r>
              <a:rPr lang="sr-Latn-RS" sz="1600" b="1" dirty="0" smtClean="0"/>
              <a:t>pesmicu </a:t>
            </a:r>
            <a:r>
              <a:rPr lang="sr-Latn-RS" sz="1600" dirty="0" smtClean="0"/>
              <a:t>za učenje </a:t>
            </a:r>
            <a:r>
              <a:rPr lang="sr-Latn-RS" sz="1600" b="1" u="sng" dirty="0" smtClean="0">
                <a:solidFill>
                  <a:srgbClr val="7030A0"/>
                </a:solidFill>
              </a:rPr>
              <a:t>dana u nedelji</a:t>
            </a:r>
            <a:r>
              <a:rPr lang="sr-Latn-RS" sz="1600" dirty="0" smtClean="0"/>
              <a:t>, u kojoj </a:t>
            </a:r>
          </a:p>
          <a:p>
            <a:r>
              <a:rPr lang="sr-Latn-RS" sz="1600" dirty="0"/>
              <a:t> </a:t>
            </a:r>
            <a:r>
              <a:rPr lang="sr-Latn-RS" sz="1600" dirty="0" smtClean="0"/>
              <a:t>    osim pevanja deca su animirana i tako čto se pesmica peva svaki put različito-tiho, glasno, brzo, sporo ...</a:t>
            </a:r>
          </a:p>
          <a:p>
            <a:r>
              <a:rPr lang="sr-Latn-RS" sz="1600" dirty="0" smtClean="0"/>
              <a:t> *Sledi slajd kome, opet, mogu da se vrate svaki put kada zaborave kako se reči izgovaraju i da pogledaju kako se pišu. Oni su slušali više puta i ponavljali reči a postavila sam i pitanje koja je to reč koja je zajednička i u izgovoru i u pisanju svih dana kao i koja je reč suprotna toj reči. I pitanje: Koji je dan danas? (What day is it today?). Odgovore su mi slali audio porukama na viber grupi i svi su , naravno uočili da je to DAY a njoj suprotna NIGHT (učili smo ranije kada smo učili delove dana kao i dnevne i noćne životinje). A svako je i izgovorio rečenicu Today is....pa dan kada su mi poruku poslali. Nakon ovog slajda slede naravno </a:t>
            </a:r>
            <a:r>
              <a:rPr lang="sr-Latn-RS" sz="1600" b="1" dirty="0" smtClean="0">
                <a:solidFill>
                  <a:srgbClr val="FF0000"/>
                </a:solidFill>
              </a:rPr>
              <a:t>nove igrice </a:t>
            </a:r>
            <a:r>
              <a:rPr lang="sr-Latn-RS" sz="1600" dirty="0" smtClean="0"/>
              <a:t>za vežbanje dana u nedelji...</a:t>
            </a:r>
          </a:p>
        </p:txBody>
      </p:sp>
      <p:pic>
        <p:nvPicPr>
          <p:cNvPr id="9" name="Picture 8" descr="dani 2.png"/>
          <p:cNvPicPr>
            <a:picLocks noChangeAspect="1"/>
          </p:cNvPicPr>
          <p:nvPr/>
        </p:nvPicPr>
        <p:blipFill>
          <a:blip r:embed="rId2" cstate="print"/>
          <a:stretch>
            <a:fillRect/>
          </a:stretch>
        </p:blipFill>
        <p:spPr>
          <a:xfrm>
            <a:off x="3505200" y="4648200"/>
            <a:ext cx="3200400" cy="171905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dani u nedelji.png"/>
          <p:cNvPicPr>
            <a:picLocks noChangeAspect="1"/>
          </p:cNvPicPr>
          <p:nvPr/>
        </p:nvPicPr>
        <p:blipFill>
          <a:blip r:embed="rId3" cstate="print"/>
          <a:stretch>
            <a:fillRect/>
          </a:stretch>
        </p:blipFill>
        <p:spPr>
          <a:xfrm>
            <a:off x="304800" y="4724400"/>
            <a:ext cx="3034693" cy="165463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 name="Picture 9" descr="dani 3.png"/>
          <p:cNvPicPr>
            <a:picLocks noChangeAspect="1"/>
          </p:cNvPicPr>
          <p:nvPr/>
        </p:nvPicPr>
        <p:blipFill>
          <a:blip r:embed="rId4" cstate="print"/>
          <a:stretch>
            <a:fillRect/>
          </a:stretch>
        </p:blipFill>
        <p:spPr>
          <a:xfrm>
            <a:off x="6705600" y="3200400"/>
            <a:ext cx="2438400" cy="130621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1" name="Picture 10" descr="dani 4.png"/>
          <p:cNvPicPr>
            <a:picLocks noChangeAspect="1"/>
          </p:cNvPicPr>
          <p:nvPr/>
        </p:nvPicPr>
        <p:blipFill>
          <a:blip r:embed="rId5" cstate="print"/>
          <a:stretch>
            <a:fillRect/>
          </a:stretch>
        </p:blipFill>
        <p:spPr>
          <a:xfrm rot="253947">
            <a:off x="6815531" y="4730872"/>
            <a:ext cx="2286000" cy="12353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2" name="Picture 11" descr="dani ....png"/>
          <p:cNvPicPr>
            <a:picLocks noChangeAspect="1"/>
          </p:cNvPicPr>
          <p:nvPr/>
        </p:nvPicPr>
        <p:blipFill>
          <a:blip r:embed="rId6" cstate="print"/>
          <a:stretch>
            <a:fillRect/>
          </a:stretch>
        </p:blipFill>
        <p:spPr>
          <a:xfrm>
            <a:off x="2819400" y="2667000"/>
            <a:ext cx="3657600" cy="206609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descr="zd.png"/>
          <p:cNvPicPr>
            <a:picLocks noChangeAspect="1"/>
          </p:cNvPicPr>
          <p:nvPr/>
        </p:nvPicPr>
        <p:blipFill>
          <a:blip r:embed="rId7" cstate="print"/>
          <a:stretch>
            <a:fillRect/>
          </a:stretch>
        </p:blipFill>
        <p:spPr>
          <a:xfrm>
            <a:off x="152400" y="2971800"/>
            <a:ext cx="2438400" cy="14630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TextBox 13"/>
          <p:cNvSpPr txBox="1"/>
          <p:nvPr/>
        </p:nvSpPr>
        <p:spPr>
          <a:xfrm>
            <a:off x="7391400" y="2667000"/>
            <a:ext cx="1596463" cy="369332"/>
          </a:xfrm>
          <a:prstGeom prst="rect">
            <a:avLst/>
          </a:prstGeom>
          <a:noFill/>
        </p:spPr>
        <p:txBody>
          <a:bodyPr wrap="none" rtlCol="0">
            <a:spAutoFit/>
          </a:bodyPr>
          <a:lstStyle/>
          <a:p>
            <a:r>
              <a:rPr lang="en-US" b="1" dirty="0" smtClean="0">
                <a:hlinkClick r:id="rId8"/>
              </a:rPr>
              <a:t>Order the days</a:t>
            </a:r>
            <a:endParaRPr lang="en-US" b="1" dirty="0"/>
          </a:p>
        </p:txBody>
      </p:sp>
      <p:sp>
        <p:nvSpPr>
          <p:cNvPr id="15" name="TextBox 14"/>
          <p:cNvSpPr txBox="1"/>
          <p:nvPr/>
        </p:nvSpPr>
        <p:spPr>
          <a:xfrm>
            <a:off x="1295400" y="4343400"/>
            <a:ext cx="841897" cy="369332"/>
          </a:xfrm>
          <a:prstGeom prst="rect">
            <a:avLst/>
          </a:prstGeom>
          <a:noFill/>
        </p:spPr>
        <p:txBody>
          <a:bodyPr wrap="none" rtlCol="0">
            <a:spAutoFit/>
          </a:bodyPr>
          <a:lstStyle/>
          <a:p>
            <a:r>
              <a:rPr lang="en-US" b="1" dirty="0" smtClean="0">
                <a:hlinkClick r:id="rId9"/>
              </a:rPr>
              <a:t>A Song</a:t>
            </a:r>
            <a:endParaRPr lang="en-US" b="1" dirty="0"/>
          </a:p>
        </p:txBody>
      </p:sp>
      <p:sp>
        <p:nvSpPr>
          <p:cNvPr id="16" name="TextBox 15"/>
          <p:cNvSpPr txBox="1"/>
          <p:nvPr/>
        </p:nvSpPr>
        <p:spPr>
          <a:xfrm>
            <a:off x="762000" y="6324600"/>
            <a:ext cx="795089" cy="369332"/>
          </a:xfrm>
          <a:prstGeom prst="rect">
            <a:avLst/>
          </a:prstGeom>
          <a:noFill/>
        </p:spPr>
        <p:txBody>
          <a:bodyPr wrap="none" rtlCol="0">
            <a:spAutoFit/>
          </a:bodyPr>
          <a:lstStyle/>
          <a:p>
            <a:r>
              <a:rPr lang="en-US" b="1" dirty="0" smtClean="0">
                <a:hlinkClick r:id="rId10"/>
              </a:rPr>
              <a:t>Match</a:t>
            </a:r>
            <a:endParaRPr lang="en-US" b="1" dirty="0"/>
          </a:p>
        </p:txBody>
      </p:sp>
      <p:sp>
        <p:nvSpPr>
          <p:cNvPr id="17" name="TextBox 16"/>
          <p:cNvSpPr txBox="1"/>
          <p:nvPr/>
        </p:nvSpPr>
        <p:spPr>
          <a:xfrm>
            <a:off x="3733800" y="6324600"/>
            <a:ext cx="1695785" cy="369332"/>
          </a:xfrm>
          <a:prstGeom prst="rect">
            <a:avLst/>
          </a:prstGeom>
          <a:noFill/>
        </p:spPr>
        <p:txBody>
          <a:bodyPr wrap="none" rtlCol="0">
            <a:spAutoFit/>
          </a:bodyPr>
          <a:lstStyle/>
          <a:p>
            <a:r>
              <a:rPr lang="en-US" b="1" dirty="0" smtClean="0">
                <a:hlinkClick r:id="rId11"/>
              </a:rPr>
              <a:t>Pop the balloon</a:t>
            </a:r>
            <a:endParaRPr lang="en-US" b="1" dirty="0"/>
          </a:p>
        </p:txBody>
      </p:sp>
      <p:sp>
        <p:nvSpPr>
          <p:cNvPr id="18" name="TextBox 17"/>
          <p:cNvSpPr txBox="1"/>
          <p:nvPr/>
        </p:nvSpPr>
        <p:spPr>
          <a:xfrm>
            <a:off x="7315200" y="6019800"/>
            <a:ext cx="1048429" cy="369332"/>
          </a:xfrm>
          <a:prstGeom prst="rect">
            <a:avLst/>
          </a:prstGeom>
          <a:noFill/>
        </p:spPr>
        <p:txBody>
          <a:bodyPr wrap="none" rtlCol="0">
            <a:spAutoFit/>
          </a:bodyPr>
          <a:lstStyle/>
          <a:p>
            <a:r>
              <a:rPr lang="en-US" b="1" dirty="0" smtClean="0">
                <a:hlinkClick r:id="rId12"/>
              </a:rPr>
              <a:t>Anagram</a:t>
            </a:r>
            <a:endParaRPr lang="en-US" b="1"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8"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amond(in)">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895</TotalTime>
  <Words>1504</Words>
  <Application>Microsoft Office PowerPoint</Application>
  <PresentationFormat>On-screen Show (4:3)</PresentationFormat>
  <Paragraphs>92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Aaa</dc:creator>
  <cp:lastModifiedBy>Aaa</cp:lastModifiedBy>
  <cp:revision>75</cp:revision>
  <dcterms:created xsi:type="dcterms:W3CDTF">2020-05-27T22:45:47Z</dcterms:created>
  <dcterms:modified xsi:type="dcterms:W3CDTF">2020-05-29T23:51:15Z</dcterms:modified>
</cp:coreProperties>
</file>